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7" r:id="rId2"/>
    <p:sldId id="279" r:id="rId3"/>
    <p:sldId id="301" r:id="rId4"/>
    <p:sldId id="302" r:id="rId5"/>
    <p:sldId id="303" r:id="rId6"/>
    <p:sldId id="304" r:id="rId7"/>
    <p:sldId id="305" r:id="rId8"/>
    <p:sldId id="306" r:id="rId9"/>
    <p:sldId id="307" r:id="rId10"/>
    <p:sldId id="293" r:id="rId11"/>
    <p:sldId id="308" r:id="rId12"/>
  </p:sldIdLst>
  <p:sldSz cx="12192000" cy="6858000"/>
  <p:notesSz cx="6858000" cy="9144000"/>
  <p:embeddedFontLst>
    <p:embeddedFont>
      <p:font typeface="Bebas Neue" panose="020B0606020202050201" pitchFamily="34" charset="0"/>
      <p:regular r:id="rId14"/>
    </p:embeddedFont>
    <p:embeddedFont>
      <p:font typeface="Boucherie Block" panose="02000506000000020004" pitchFamily="2" charset="0"/>
      <p:regular r:id="rId15"/>
      <p:bold r:id="rId16"/>
      <p:italic r:id="rId17"/>
    </p:embeddedFont>
    <p:embeddedFont>
      <p:font typeface="Oswald" pitchFamily="2" charset="0"/>
      <p:regular r:id="rId18"/>
      <p:bold r:id="rId19"/>
    </p:embeddedFont>
    <p:embeddedFont>
      <p:font typeface="Source Sans Pro" panose="020B0503030403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A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98B0E-2ECF-46F4-A366-11AF44CDF364}" v="2221" dt="2024-01-02T23:36:1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9" autoAdjust="0"/>
    <p:restoredTop sz="94660"/>
  </p:normalViewPr>
  <p:slideViewPr>
    <p:cSldViewPr snapToGrid="0">
      <p:cViewPr varScale="1">
        <p:scale>
          <a:sx n="105" d="100"/>
          <a:sy n="105" d="100"/>
        </p:scale>
        <p:origin x="1098"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F6201-2435-4A23-AF08-EFEC4C82974D}" type="datetimeFigureOut">
              <a:rPr lang="en-US" smtClean="0"/>
              <a:t>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FC8E6-5C5E-4956-994F-8B9E961D0E2F}" type="slidenum">
              <a:rPr lang="en-US" smtClean="0"/>
              <a:t>‹#›</a:t>
            </a:fld>
            <a:endParaRPr lang="en-US"/>
          </a:p>
        </p:txBody>
      </p:sp>
    </p:spTree>
    <p:extLst>
      <p:ext uri="{BB962C8B-B14F-4D97-AF65-F5344CB8AC3E}">
        <p14:creationId xmlns:p14="http://schemas.microsoft.com/office/powerpoint/2010/main" val="204684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D2E4-C049-292D-E772-4A6E167D9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83D49-CF12-BBAB-F303-FAE8593C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B1674-2898-9607-77A4-4F3126E010D6}"/>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5" name="Footer Placeholder 4">
            <a:extLst>
              <a:ext uri="{FF2B5EF4-FFF2-40B4-BE49-F238E27FC236}">
                <a16:creationId xmlns:a16="http://schemas.microsoft.com/office/drawing/2014/main" id="{F11E532A-A0C4-9D58-316A-0860ECF7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BE585-7998-B280-1178-6B519D56DC3F}"/>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413229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624F-0173-D9CE-0F98-C5E59B8FF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46215-7564-33EF-8ADB-D76135EA0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7A57-D8FC-A401-443E-F164329A8948}"/>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5" name="Footer Placeholder 4">
            <a:extLst>
              <a:ext uri="{FF2B5EF4-FFF2-40B4-BE49-F238E27FC236}">
                <a16:creationId xmlns:a16="http://schemas.microsoft.com/office/drawing/2014/main" id="{B0A53C90-9C2A-F9B6-C809-E7C97B93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BA872-D0B7-B836-5120-5EBEE4171D0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15367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60D60-BE30-096B-61A0-BB8CE9C49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C3037-161F-710D-95C7-81FE018383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9A638-60E9-2443-0681-E2044A36E2CD}"/>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5" name="Footer Placeholder 4">
            <a:extLst>
              <a:ext uri="{FF2B5EF4-FFF2-40B4-BE49-F238E27FC236}">
                <a16:creationId xmlns:a16="http://schemas.microsoft.com/office/drawing/2014/main" id="{B49C6C14-0AB3-1FF3-4D4B-88492AF6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1CF1-8EDB-A208-EE52-F91A30111460}"/>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515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FE56-987D-1E49-34CD-D290E13FE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BC6D1-34D1-A7F6-05BC-5E2AF4800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B5B98-D8F4-B78E-BA9D-D8EE2D3DD1FA}"/>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5" name="Footer Placeholder 4">
            <a:extLst>
              <a:ext uri="{FF2B5EF4-FFF2-40B4-BE49-F238E27FC236}">
                <a16:creationId xmlns:a16="http://schemas.microsoft.com/office/drawing/2014/main" id="{B13BCF4E-9254-095D-8B20-040AF807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48FB-DACB-4A08-688D-F3915D5621EA}"/>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1243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BD96-0EBB-93CC-5C5A-A9F9B4D23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30D2B-8A30-FA85-6540-56A211986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65919-C8B4-DDB5-F708-2765FB040E7D}"/>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5" name="Footer Placeholder 4">
            <a:extLst>
              <a:ext uri="{FF2B5EF4-FFF2-40B4-BE49-F238E27FC236}">
                <a16:creationId xmlns:a16="http://schemas.microsoft.com/office/drawing/2014/main" id="{B299DE90-58BA-40AD-2392-95B6C014A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90795-3EF5-53DC-489C-347418BAA43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8981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9995-E80E-FD00-1AD7-3006C522F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ECCD0-5A18-0333-39BF-E5696C6A5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F32F-1BC4-B428-5B3C-93A0F8F6F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2439A-7273-8FD5-28F6-7EE91F2A3195}"/>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6" name="Footer Placeholder 5">
            <a:extLst>
              <a:ext uri="{FF2B5EF4-FFF2-40B4-BE49-F238E27FC236}">
                <a16:creationId xmlns:a16="http://schemas.microsoft.com/office/drawing/2014/main" id="{91C2C7AC-18F3-649E-311A-D7BED5AB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C3FC-7969-4334-EBF0-577F0855469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86183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05EF-06A8-B45B-7C5A-7484D839F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48AB4-7B93-A85B-07C2-28D411A7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A15AF-7244-1301-BB8B-607044ECBD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0F78B-295D-6C31-9520-57225B66E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8CF01-11C6-5626-0FBA-E751A7097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11F23-7987-31B6-3718-B3D35CD4BF1D}"/>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8" name="Footer Placeholder 7">
            <a:extLst>
              <a:ext uri="{FF2B5EF4-FFF2-40B4-BE49-F238E27FC236}">
                <a16:creationId xmlns:a16="http://schemas.microsoft.com/office/drawing/2014/main" id="{52DF7442-CEAE-3B34-4B0E-FE6BF22E3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1F19E-E505-7E90-F3CD-0A7DF349241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9198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1FE-93A5-A545-15EF-2F8EFA455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4365C-CF2A-D3F0-0E2B-48658B4AEF20}"/>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4" name="Footer Placeholder 3">
            <a:extLst>
              <a:ext uri="{FF2B5EF4-FFF2-40B4-BE49-F238E27FC236}">
                <a16:creationId xmlns:a16="http://schemas.microsoft.com/office/drawing/2014/main" id="{C193B05F-3034-AFC5-8471-BEF66CD7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425F0-006C-01F3-EF2F-FE41066D10B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021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F0E0C-9758-2AC6-9BB7-D3DACD039D9B}"/>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3" name="Footer Placeholder 2">
            <a:extLst>
              <a:ext uri="{FF2B5EF4-FFF2-40B4-BE49-F238E27FC236}">
                <a16:creationId xmlns:a16="http://schemas.microsoft.com/office/drawing/2014/main" id="{E5C88A89-665E-D9A4-99F2-28A413A09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4E8A-7C5B-6076-971D-12F144FE95B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34382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FF3A-C20B-612F-D511-223BE166D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867C3-1A00-B764-15DE-99D717090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9C62F-5053-2E4C-8463-AF9A6FD4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F0713-9BA0-3783-5912-AFF4D987B4F9}"/>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6" name="Footer Placeholder 5">
            <a:extLst>
              <a:ext uri="{FF2B5EF4-FFF2-40B4-BE49-F238E27FC236}">
                <a16:creationId xmlns:a16="http://schemas.microsoft.com/office/drawing/2014/main" id="{09922027-C0D9-61FA-9D2A-9F9B5F357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5135-DE26-BD25-D45F-312837B67966}"/>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7817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2A2C-FEB2-8BE9-7244-DE1AA778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D4819-68FB-CD00-5956-7F0F865C4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FD423-A2E6-BD9E-AE91-DC0989349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08915-000F-37DF-CA1B-D3DD92CF85FA}"/>
              </a:ext>
            </a:extLst>
          </p:cNvPr>
          <p:cNvSpPr>
            <a:spLocks noGrp="1"/>
          </p:cNvSpPr>
          <p:nvPr>
            <p:ph type="dt" sz="half" idx="10"/>
          </p:nvPr>
        </p:nvSpPr>
        <p:spPr/>
        <p:txBody>
          <a:bodyPr/>
          <a:lstStyle/>
          <a:p>
            <a:fld id="{7A2298F4-543C-4123-BBC0-9422E271BFC3}" type="datetimeFigureOut">
              <a:rPr lang="en-US" smtClean="0"/>
              <a:t>3/9/2024</a:t>
            </a:fld>
            <a:endParaRPr lang="en-US"/>
          </a:p>
        </p:txBody>
      </p:sp>
      <p:sp>
        <p:nvSpPr>
          <p:cNvPr id="6" name="Footer Placeholder 5">
            <a:extLst>
              <a:ext uri="{FF2B5EF4-FFF2-40B4-BE49-F238E27FC236}">
                <a16:creationId xmlns:a16="http://schemas.microsoft.com/office/drawing/2014/main" id="{329CB1C8-8E2C-27A3-E2C9-43B2CE914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F48DB-23A7-412E-6DA7-CF42FE0EB52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7106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30F73-B141-B8EB-2AB9-3CC0C719E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C5888-DEDD-F48B-64A5-8E74C967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E8CD-E99B-5219-C9C6-CE65A0602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98F4-543C-4123-BBC0-9422E271BFC3}" type="datetimeFigureOut">
              <a:rPr lang="en-US" smtClean="0"/>
              <a:t>3/9/2024</a:t>
            </a:fld>
            <a:endParaRPr lang="en-US"/>
          </a:p>
        </p:txBody>
      </p:sp>
      <p:sp>
        <p:nvSpPr>
          <p:cNvPr id="5" name="Footer Placeholder 4">
            <a:extLst>
              <a:ext uri="{FF2B5EF4-FFF2-40B4-BE49-F238E27FC236}">
                <a16:creationId xmlns:a16="http://schemas.microsoft.com/office/drawing/2014/main" id="{743A419D-486F-3DC0-2B6C-337398E85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1B9F3-F27E-E39C-C2AD-6593EB1F1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B4B6-A18B-463A-AB43-63FC44FC8BE1}" type="slidenum">
              <a:rPr lang="en-US" smtClean="0"/>
              <a:t>‹#›</a:t>
            </a:fld>
            <a:endParaRPr lang="en-US"/>
          </a:p>
        </p:txBody>
      </p:sp>
    </p:spTree>
    <p:extLst>
      <p:ext uri="{BB962C8B-B14F-4D97-AF65-F5344CB8AC3E}">
        <p14:creationId xmlns:p14="http://schemas.microsoft.com/office/powerpoint/2010/main" val="42513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3AA62-4A48-FD05-FA7E-5E5A4031CB7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D68A79-48F9-48A6-7BA8-433FD24E733C}"/>
              </a:ext>
            </a:extLst>
          </p:cNvPr>
          <p:cNvSpPr txBox="1"/>
          <p:nvPr/>
        </p:nvSpPr>
        <p:spPr>
          <a:xfrm>
            <a:off x="2946838" y="4690163"/>
            <a:ext cx="6298324"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Oswald" pitchFamily="2" charset="0"/>
                <a:ea typeface="Source Sans Pro" panose="020B0503030403020204" pitchFamily="34" charset="0"/>
              </a:rPr>
              <a:t>Chapter 12</a:t>
            </a:r>
          </a:p>
        </p:txBody>
      </p:sp>
      <p:sp>
        <p:nvSpPr>
          <p:cNvPr id="4" name="TextBox 3">
            <a:extLst>
              <a:ext uri="{FF2B5EF4-FFF2-40B4-BE49-F238E27FC236}">
                <a16:creationId xmlns:a16="http://schemas.microsoft.com/office/drawing/2014/main" id="{5A70799B-46B6-6159-9409-C37D5F4B522A}"/>
              </a:ext>
            </a:extLst>
          </p:cNvPr>
          <p:cNvSpPr txBox="1"/>
          <p:nvPr/>
        </p:nvSpPr>
        <p:spPr>
          <a:xfrm>
            <a:off x="2401673" y="1152174"/>
            <a:ext cx="7388653" cy="1015663"/>
          </a:xfrm>
          <a:prstGeom prst="rect">
            <a:avLst/>
          </a:prstGeom>
          <a:noFill/>
        </p:spPr>
        <p:txBody>
          <a:bodyPr wrap="square" rtlCol="0">
            <a:spAutoFit/>
          </a:bodyPr>
          <a:lstStyle/>
          <a:p>
            <a:pPr algn="ctr"/>
            <a:r>
              <a:rPr lang="en-US" sz="6000" dirty="0">
                <a:effectLst>
                  <a:outerShdw blurRad="38100" dist="38100" dir="2700000" algn="tl">
                    <a:srgbClr val="000000">
                      <a:alpha val="43137"/>
                    </a:srgbClr>
                  </a:outerShdw>
                </a:effectLst>
                <a:latin typeface="Oswald" pitchFamily="2" charset="0"/>
                <a:ea typeface="Roboto Condensed SemiBold" panose="02000000000000000000" pitchFamily="2" charset="0"/>
              </a:rPr>
              <a:t>A Living Sacrifice</a:t>
            </a:r>
            <a:endParaRPr lang="en-US" sz="4000" dirty="0">
              <a:effectLst>
                <a:outerShdw blurRad="38100" dist="38100" dir="2700000" algn="tl">
                  <a:srgbClr val="000000">
                    <a:alpha val="43137"/>
                  </a:srgbClr>
                </a:outerShdw>
              </a:effectLst>
              <a:latin typeface="Oswald" pitchFamily="2" charset="0"/>
              <a:ea typeface="Roboto Condensed SemiBold" panose="02000000000000000000" pitchFamily="2" charset="0"/>
            </a:endParaRPr>
          </a:p>
        </p:txBody>
      </p:sp>
    </p:spTree>
    <p:extLst>
      <p:ext uri="{BB962C8B-B14F-4D97-AF65-F5344CB8AC3E}">
        <p14:creationId xmlns:p14="http://schemas.microsoft.com/office/powerpoint/2010/main" val="181927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BB5C5-38D4-3F29-E557-7DA4736773D0}"/>
              </a:ext>
            </a:extLst>
          </p:cNvPr>
          <p:cNvSpPr txBox="1"/>
          <p:nvPr/>
        </p:nvSpPr>
        <p:spPr>
          <a:xfrm>
            <a:off x="1577899" y="1255314"/>
            <a:ext cx="9036200" cy="2646878"/>
          </a:xfrm>
          <a:prstGeom prst="rect">
            <a:avLst/>
          </a:prstGeom>
          <a:noFill/>
        </p:spPr>
        <p:txBody>
          <a:bodyPr wrap="square" rtlCol="0">
            <a:spAutoFit/>
          </a:bodyPr>
          <a:lstStyle/>
          <a:p>
            <a:pPr algn="ctr"/>
            <a:r>
              <a:rPr lang="en-US" sz="16600" dirty="0">
                <a:solidFill>
                  <a:schemeClr val="bg1"/>
                </a:solidFill>
                <a:latin typeface="Bebas Neue" panose="020B0606020202050201" pitchFamily="34" charset="0"/>
              </a:rPr>
              <a:t>NEVER!</a:t>
            </a:r>
            <a:endParaRPr lang="en-US" dirty="0">
              <a:solidFill>
                <a:schemeClr val="bg1"/>
              </a:solidFill>
              <a:latin typeface="Bebas Neue" panose="020B0606020202050201" pitchFamily="34" charset="0"/>
            </a:endParaRPr>
          </a:p>
        </p:txBody>
      </p:sp>
      <p:sp>
        <p:nvSpPr>
          <p:cNvPr id="5" name="TextBox 4">
            <a:extLst>
              <a:ext uri="{FF2B5EF4-FFF2-40B4-BE49-F238E27FC236}">
                <a16:creationId xmlns:a16="http://schemas.microsoft.com/office/drawing/2014/main" id="{8D08FAB9-9716-B69A-E3EC-B46D8D780830}"/>
              </a:ext>
            </a:extLst>
          </p:cNvPr>
          <p:cNvSpPr txBox="1"/>
          <p:nvPr/>
        </p:nvSpPr>
        <p:spPr>
          <a:xfrm>
            <a:off x="2476380" y="3634906"/>
            <a:ext cx="7239239" cy="1323439"/>
          </a:xfrm>
          <a:prstGeom prst="rect">
            <a:avLst/>
          </a:prstGeom>
          <a:noFill/>
        </p:spPr>
        <p:txBody>
          <a:bodyPr wrap="square" rtlCol="0">
            <a:spAutoFit/>
          </a:bodyPr>
          <a:lstStyle/>
          <a:p>
            <a:pPr algn="ctr"/>
            <a:r>
              <a:rPr lang="en-US" sz="8000" dirty="0">
                <a:solidFill>
                  <a:srgbClr val="FFC000"/>
                </a:solidFill>
              </a:rPr>
              <a:t>v 17, 19</a:t>
            </a:r>
          </a:p>
        </p:txBody>
      </p:sp>
    </p:spTree>
    <p:extLst>
      <p:ext uri="{BB962C8B-B14F-4D97-AF65-F5344CB8AC3E}">
        <p14:creationId xmlns:p14="http://schemas.microsoft.com/office/powerpoint/2010/main" val="136015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12:18-21</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49206" y="1051103"/>
            <a:ext cx="4920628" cy="5293757"/>
          </a:xfrm>
          <a:prstGeom prst="rect">
            <a:avLst/>
          </a:prstGeom>
          <a:noFill/>
        </p:spPr>
        <p:txBody>
          <a:bodyPr wrap="square" rtlCol="0">
            <a:spAutoFit/>
          </a:bodyPr>
          <a:lstStyle/>
          <a:p>
            <a:r>
              <a:rPr lang="en-US" sz="2600" b="0" i="0" dirty="0">
                <a:effectLst/>
                <a:latin typeface="Source Sans Pro" panose="020B0503030403020204" pitchFamily="34" charset="0"/>
                <a:ea typeface="Source Sans Pro" panose="020B0503030403020204" pitchFamily="34" charset="0"/>
              </a:rPr>
              <a:t>18 If possible, so far as it depends on you, </a:t>
            </a:r>
            <a:r>
              <a:rPr lang="en-US" sz="2600" b="1" i="0" dirty="0">
                <a:solidFill>
                  <a:srgbClr val="C00000"/>
                </a:solidFill>
                <a:effectLst/>
                <a:latin typeface="Source Sans Pro" panose="020B0503030403020204" pitchFamily="34" charset="0"/>
                <a:ea typeface="Source Sans Pro" panose="020B0503030403020204" pitchFamily="34" charset="0"/>
              </a:rPr>
              <a:t>be</a:t>
            </a:r>
            <a:r>
              <a:rPr lang="en-US" sz="2600" b="0" i="0" dirty="0">
                <a:effectLst/>
                <a:latin typeface="Source Sans Pro" panose="020B0503030403020204" pitchFamily="34" charset="0"/>
                <a:ea typeface="Source Sans Pro" panose="020B0503030403020204" pitchFamily="34" charset="0"/>
              </a:rPr>
              <a:t> at peace with all men. 19 </a:t>
            </a:r>
            <a:r>
              <a:rPr lang="en-US" sz="2600" b="0" i="0" dirty="0">
                <a:solidFill>
                  <a:srgbClr val="C00000"/>
                </a:solidFill>
                <a:effectLst/>
                <a:latin typeface="Source Sans Pro" panose="020B0503030403020204" pitchFamily="34" charset="0"/>
                <a:ea typeface="Source Sans Pro" panose="020B0503030403020204" pitchFamily="34" charset="0"/>
              </a:rPr>
              <a:t>Never</a:t>
            </a:r>
            <a:r>
              <a:rPr lang="en-US" sz="2600" b="0" i="0" dirty="0">
                <a:effectLst/>
                <a:latin typeface="Source Sans Pro" panose="020B0503030403020204" pitchFamily="34" charset="0"/>
                <a:ea typeface="Source Sans Pro" panose="020B0503030403020204" pitchFamily="34" charset="0"/>
              </a:rPr>
              <a:t> take your own revenge, beloved, but leave room for the wrath of God, for it is written, “Vengeance is Mine, I will repay,” says the Lord. 20 “But if your enemy is hungry, feed him, and if he is thirsty, give him a drink; for in so doing you will heap burning coals on his head.” 21 Do not </a:t>
            </a:r>
            <a:r>
              <a:rPr lang="en-US" sz="2600" b="1" i="0" dirty="0">
                <a:solidFill>
                  <a:srgbClr val="C00000"/>
                </a:solidFill>
                <a:effectLst/>
                <a:latin typeface="Source Sans Pro" panose="020B0503030403020204" pitchFamily="34" charset="0"/>
                <a:ea typeface="Source Sans Pro" panose="020B0503030403020204" pitchFamily="34" charset="0"/>
              </a:rPr>
              <a:t>be</a:t>
            </a:r>
            <a:r>
              <a:rPr lang="en-US" sz="2600" b="0" i="0" dirty="0">
                <a:effectLst/>
                <a:latin typeface="Source Sans Pro" panose="020B0503030403020204" pitchFamily="34" charset="0"/>
                <a:ea typeface="Source Sans Pro" panose="020B0503030403020204" pitchFamily="34" charset="0"/>
              </a:rPr>
              <a:t> overcome by evil, but overcome evil with good.</a:t>
            </a:r>
            <a:endParaRPr lang="en-US" sz="26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A SHOTGUN Approach</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48599" y="1758988"/>
            <a:ext cx="6352402" cy="387798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As much as it depends on you, </a:t>
            </a:r>
            <a:r>
              <a:rPr lang="en-US" sz="3600" b="1" u="sng" dirty="0">
                <a:solidFill>
                  <a:srgbClr val="C00000"/>
                </a:solidFill>
                <a:latin typeface="Oswald" pitchFamily="2" charset="0"/>
                <a:ea typeface="Source Sans Pro" panose="020B0503030403020204" pitchFamily="34" charset="0"/>
              </a:rPr>
              <a:t>BE</a:t>
            </a:r>
            <a:r>
              <a:rPr lang="en-US" sz="3600" dirty="0">
                <a:solidFill>
                  <a:srgbClr val="C00000"/>
                </a:solidFill>
                <a:latin typeface="Oswald" pitchFamily="2" charset="0"/>
                <a:ea typeface="Source Sans Pro" panose="020B0503030403020204" pitchFamily="34" charset="0"/>
              </a:rPr>
              <a:t> </a:t>
            </a:r>
            <a:r>
              <a:rPr lang="en-US" sz="3600" dirty="0">
                <a:latin typeface="Oswald" pitchFamily="2" charset="0"/>
                <a:ea typeface="Source Sans Pro" panose="020B0503030403020204" pitchFamily="34" charset="0"/>
              </a:rPr>
              <a:t>at </a:t>
            </a:r>
            <a:r>
              <a:rPr lang="en-US" sz="3600" dirty="0">
                <a:solidFill>
                  <a:srgbClr val="C00000"/>
                </a:solidFill>
                <a:latin typeface="Oswald" pitchFamily="2" charset="0"/>
                <a:ea typeface="Source Sans Pro" panose="020B0503030403020204" pitchFamily="34" charset="0"/>
              </a:rPr>
              <a:t>peace</a:t>
            </a:r>
            <a:r>
              <a:rPr lang="en-US" sz="3600" dirty="0">
                <a:latin typeface="Oswald" pitchFamily="2" charset="0"/>
                <a:ea typeface="Source Sans Pro" panose="020B0503030403020204" pitchFamily="34" charset="0"/>
              </a:rPr>
              <a:t> with </a:t>
            </a:r>
            <a:r>
              <a:rPr lang="en-US" sz="3600" dirty="0">
                <a:solidFill>
                  <a:srgbClr val="C00000"/>
                </a:solidFill>
                <a:latin typeface="Oswald" pitchFamily="2" charset="0"/>
                <a:ea typeface="Source Sans Pro" panose="020B0503030403020204" pitchFamily="34" charset="0"/>
              </a:rPr>
              <a:t>everyone</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Leave </a:t>
            </a:r>
            <a:r>
              <a:rPr lang="en-US" sz="3600" dirty="0">
                <a:solidFill>
                  <a:srgbClr val="C00000"/>
                </a:solidFill>
                <a:latin typeface="Oswald" pitchFamily="2" charset="0"/>
                <a:ea typeface="Source Sans Pro" panose="020B0503030403020204" pitchFamily="34" charset="0"/>
              </a:rPr>
              <a:t>room</a:t>
            </a:r>
            <a:r>
              <a:rPr lang="en-US" sz="3600" dirty="0">
                <a:latin typeface="Oswald" pitchFamily="2" charset="0"/>
                <a:ea typeface="Source Sans Pro" panose="020B0503030403020204" pitchFamily="34" charset="0"/>
              </a:rPr>
              <a:t> for God!</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Feed you enemy… </a:t>
            </a:r>
            <a:r>
              <a:rPr lang="en-US" sz="3600" dirty="0">
                <a:solidFill>
                  <a:srgbClr val="C00000"/>
                </a:solidFill>
                <a:latin typeface="Oswald" pitchFamily="2" charset="0"/>
                <a:ea typeface="Source Sans Pro" panose="020B0503030403020204" pitchFamily="34" charset="0"/>
              </a:rPr>
              <a:t>care for him</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One of the </a:t>
            </a:r>
            <a:r>
              <a:rPr lang="en-US" sz="3600" dirty="0">
                <a:solidFill>
                  <a:srgbClr val="C00000"/>
                </a:solidFill>
                <a:latin typeface="Oswald" pitchFamily="2" charset="0"/>
                <a:ea typeface="Source Sans Pro" panose="020B0503030403020204" pitchFamily="34" charset="0"/>
              </a:rPr>
              <a:t>great verses </a:t>
            </a:r>
            <a:r>
              <a:rPr lang="en-US" sz="3600" dirty="0">
                <a:latin typeface="Oswald" pitchFamily="2" charset="0"/>
                <a:ea typeface="Source Sans Pro" panose="020B0503030403020204" pitchFamily="34" charset="0"/>
              </a:rPr>
              <a:t>of all the Bible… v 21!</a:t>
            </a:r>
          </a:p>
        </p:txBody>
      </p:sp>
    </p:spTree>
    <p:extLst>
      <p:ext uri="{BB962C8B-B14F-4D97-AF65-F5344CB8AC3E}">
        <p14:creationId xmlns:p14="http://schemas.microsoft.com/office/powerpoint/2010/main" val="23826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1458667" y="2807287"/>
            <a:ext cx="9274663" cy="2339102"/>
          </a:xfrm>
          <a:prstGeom prst="rect">
            <a:avLst/>
          </a:prstGeom>
          <a:noFill/>
        </p:spPr>
        <p:txBody>
          <a:bodyPr wrap="square" rtlCol="0">
            <a:spAutoFit/>
          </a:bodyPr>
          <a:lstStyle/>
          <a:p>
            <a:pPr algn="ctr">
              <a:spcAft>
                <a:spcPts val="1200"/>
              </a:spcAft>
            </a:pPr>
            <a:r>
              <a:rPr lang="en-US" sz="4800" dirty="0">
                <a:latin typeface="Oswald" pitchFamily="2" charset="0"/>
                <a:ea typeface="Source Sans Pro" panose="020B0503030403020204" pitchFamily="34" charset="0"/>
              </a:rPr>
              <a:t>For God has shut up all in disobedience </a:t>
            </a:r>
            <a:r>
              <a:rPr lang="en-US" sz="4800" dirty="0">
                <a:solidFill>
                  <a:srgbClr val="C00000"/>
                </a:solidFill>
                <a:latin typeface="Oswald" pitchFamily="2" charset="0"/>
                <a:ea typeface="Source Sans Pro" panose="020B0503030403020204" pitchFamily="34" charset="0"/>
              </a:rPr>
              <a:t>so that He may show mercy to all</a:t>
            </a:r>
            <a:r>
              <a:rPr lang="en-US" sz="4800" dirty="0">
                <a:latin typeface="Oswald" pitchFamily="2" charset="0"/>
                <a:ea typeface="Source Sans Pro" panose="020B0503030403020204" pitchFamily="34" charset="0"/>
              </a:rPr>
              <a:t>.</a:t>
            </a:r>
          </a:p>
          <a:p>
            <a:pPr algn="ctr">
              <a:spcAft>
                <a:spcPts val="1200"/>
              </a:spcAft>
            </a:pPr>
            <a:r>
              <a:rPr lang="en-US" sz="4000" dirty="0">
                <a:latin typeface="Oswald" pitchFamily="2" charset="0"/>
                <a:ea typeface="Source Sans Pro" panose="020B0503030403020204" pitchFamily="34" charset="0"/>
              </a:rPr>
              <a:t>Romans 11:32</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The </a:t>
            </a:r>
            <a:r>
              <a:rPr lang="en-US" sz="5400" dirty="0" err="1">
                <a:effectLst>
                  <a:outerShdw blurRad="38100" dist="38100" dir="2700000" algn="tl">
                    <a:srgbClr val="000000">
                      <a:alpha val="43137"/>
                    </a:srgbClr>
                  </a:outerShdw>
                </a:effectLst>
                <a:latin typeface="Boucherie Block" panose="02000506000000020004" pitchFamily="2" charset="0"/>
              </a:rPr>
              <a:t>BackDrop</a:t>
            </a:r>
            <a:endParaRPr lang="en-US" sz="5400" dirty="0">
              <a:effectLst>
                <a:outerShdw blurRad="38100" dist="38100" dir="2700000" algn="tl">
                  <a:srgbClr val="000000">
                    <a:alpha val="43137"/>
                  </a:srgbClr>
                </a:outerShdw>
              </a:effectLst>
              <a:latin typeface="Boucherie Block" panose="02000506000000020004" pitchFamily="2" charset="0"/>
            </a:endParaRPr>
          </a:p>
        </p:txBody>
      </p:sp>
    </p:spTree>
    <p:extLst>
      <p:ext uri="{BB962C8B-B14F-4D97-AF65-F5344CB8AC3E}">
        <p14:creationId xmlns:p14="http://schemas.microsoft.com/office/powerpoint/2010/main" val="12909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778763" y="2293908"/>
            <a:ext cx="10634472" cy="3077766"/>
          </a:xfrm>
          <a:prstGeom prst="rect">
            <a:avLst/>
          </a:prstGeom>
          <a:noFill/>
        </p:spPr>
        <p:txBody>
          <a:bodyPr wrap="square" rtlCol="0">
            <a:spAutoFit/>
          </a:bodyPr>
          <a:lstStyle/>
          <a:p>
            <a:pPr algn="ctr">
              <a:spcAft>
                <a:spcPts val="1200"/>
              </a:spcAft>
            </a:pPr>
            <a:r>
              <a:rPr lang="en-US" sz="4800" dirty="0">
                <a:latin typeface="Oswald" pitchFamily="2" charset="0"/>
                <a:ea typeface="Source Sans Pro" panose="020B0503030403020204" pitchFamily="34" charset="0"/>
              </a:rPr>
              <a:t>Oh, the </a:t>
            </a:r>
            <a:r>
              <a:rPr lang="en-US" sz="4800" dirty="0">
                <a:solidFill>
                  <a:srgbClr val="C00000"/>
                </a:solidFill>
                <a:latin typeface="Oswald" pitchFamily="2" charset="0"/>
                <a:ea typeface="Source Sans Pro" panose="020B0503030403020204" pitchFamily="34" charset="0"/>
              </a:rPr>
              <a:t>depth</a:t>
            </a:r>
            <a:r>
              <a:rPr lang="en-US" sz="4800" dirty="0">
                <a:latin typeface="Oswald" pitchFamily="2" charset="0"/>
                <a:ea typeface="Source Sans Pro" panose="020B0503030403020204" pitchFamily="34" charset="0"/>
              </a:rPr>
              <a:t> of the riches both of the wisdom and knowledge of God! How </a:t>
            </a:r>
            <a:r>
              <a:rPr lang="en-US" sz="4800" dirty="0">
                <a:solidFill>
                  <a:srgbClr val="C00000"/>
                </a:solidFill>
                <a:latin typeface="Oswald" pitchFamily="2" charset="0"/>
                <a:ea typeface="Source Sans Pro" panose="020B0503030403020204" pitchFamily="34" charset="0"/>
              </a:rPr>
              <a:t>unsearchable</a:t>
            </a:r>
            <a:r>
              <a:rPr lang="en-US" sz="4800" dirty="0">
                <a:latin typeface="Oswald" pitchFamily="2" charset="0"/>
                <a:ea typeface="Source Sans Pro" panose="020B0503030403020204" pitchFamily="34" charset="0"/>
              </a:rPr>
              <a:t> are His judgments and </a:t>
            </a:r>
            <a:r>
              <a:rPr lang="en-US" sz="4800" dirty="0">
                <a:solidFill>
                  <a:srgbClr val="C00000"/>
                </a:solidFill>
                <a:latin typeface="Oswald" pitchFamily="2" charset="0"/>
                <a:ea typeface="Source Sans Pro" panose="020B0503030403020204" pitchFamily="34" charset="0"/>
              </a:rPr>
              <a:t>unfathomable</a:t>
            </a:r>
            <a:r>
              <a:rPr lang="en-US" sz="4800" dirty="0">
                <a:latin typeface="Oswald" pitchFamily="2" charset="0"/>
                <a:ea typeface="Source Sans Pro" panose="020B0503030403020204" pitchFamily="34" charset="0"/>
              </a:rPr>
              <a:t> His ways!</a:t>
            </a:r>
          </a:p>
          <a:p>
            <a:pPr algn="ctr">
              <a:spcAft>
                <a:spcPts val="1200"/>
              </a:spcAft>
            </a:pPr>
            <a:r>
              <a:rPr lang="en-US" sz="4000" dirty="0">
                <a:latin typeface="Oswald" pitchFamily="2" charset="0"/>
                <a:ea typeface="Source Sans Pro" panose="020B0503030403020204" pitchFamily="34" charset="0"/>
              </a:rPr>
              <a:t>Romans 11:33</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The </a:t>
            </a:r>
            <a:r>
              <a:rPr lang="en-US" sz="5400" dirty="0" err="1">
                <a:effectLst>
                  <a:outerShdw blurRad="38100" dist="38100" dir="2700000" algn="tl">
                    <a:srgbClr val="000000">
                      <a:alpha val="43137"/>
                    </a:srgbClr>
                  </a:outerShdw>
                </a:effectLst>
                <a:latin typeface="Boucherie Block" panose="02000506000000020004" pitchFamily="2" charset="0"/>
              </a:rPr>
              <a:t>BackDrop</a:t>
            </a:r>
            <a:endParaRPr lang="en-US" sz="5400" dirty="0">
              <a:effectLst>
                <a:outerShdw blurRad="38100" dist="38100" dir="2700000" algn="tl">
                  <a:srgbClr val="000000">
                    <a:alpha val="43137"/>
                  </a:srgbClr>
                </a:outerShdw>
              </a:effectLst>
              <a:latin typeface="Boucherie Block" panose="02000506000000020004" pitchFamily="2" charset="0"/>
            </a:endParaRPr>
          </a:p>
        </p:txBody>
      </p:sp>
    </p:spTree>
    <p:extLst>
      <p:ext uri="{BB962C8B-B14F-4D97-AF65-F5344CB8AC3E}">
        <p14:creationId xmlns:p14="http://schemas.microsoft.com/office/powerpoint/2010/main" val="281682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A8C6CBC4-015C-69C8-FD09-B7C9C64C0DAC}"/>
              </a:ext>
            </a:extLst>
          </p:cNvPr>
          <p:cNvSpPr/>
          <p:nvPr/>
        </p:nvSpPr>
        <p:spPr>
          <a:xfrm>
            <a:off x="443802" y="1457531"/>
            <a:ext cx="11304395" cy="4753303"/>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FF7844-3FAC-82BB-B267-6A9B954558FA}"/>
              </a:ext>
            </a:extLst>
          </p:cNvPr>
          <p:cNvSpPr txBox="1"/>
          <p:nvPr/>
        </p:nvSpPr>
        <p:spPr>
          <a:xfrm>
            <a:off x="2000248" y="2322703"/>
            <a:ext cx="8191501" cy="3077766"/>
          </a:xfrm>
          <a:prstGeom prst="rect">
            <a:avLst/>
          </a:prstGeom>
          <a:noFill/>
        </p:spPr>
        <p:txBody>
          <a:bodyPr wrap="square" rtlCol="0">
            <a:spAutoFit/>
          </a:bodyPr>
          <a:lstStyle/>
          <a:p>
            <a:pPr algn="ctr">
              <a:spcAft>
                <a:spcPts val="1200"/>
              </a:spcAft>
            </a:pPr>
            <a:r>
              <a:rPr lang="en-US" sz="4800" dirty="0">
                <a:latin typeface="Oswald" pitchFamily="2" charset="0"/>
                <a:ea typeface="Source Sans Pro" panose="020B0503030403020204" pitchFamily="34" charset="0"/>
              </a:rPr>
              <a:t>Therefore I </a:t>
            </a:r>
            <a:r>
              <a:rPr lang="en-US" sz="4800" dirty="0">
                <a:solidFill>
                  <a:srgbClr val="C00000"/>
                </a:solidFill>
                <a:latin typeface="Oswald" pitchFamily="2" charset="0"/>
                <a:ea typeface="Source Sans Pro" panose="020B0503030403020204" pitchFamily="34" charset="0"/>
              </a:rPr>
              <a:t>urge</a:t>
            </a:r>
            <a:r>
              <a:rPr lang="en-US" sz="4800" dirty="0">
                <a:latin typeface="Oswald" pitchFamily="2" charset="0"/>
                <a:ea typeface="Source Sans Pro" panose="020B0503030403020204" pitchFamily="34" charset="0"/>
              </a:rPr>
              <a:t> you, brethren, </a:t>
            </a:r>
            <a:r>
              <a:rPr lang="en-US" sz="4800" dirty="0">
                <a:solidFill>
                  <a:srgbClr val="C00000"/>
                </a:solidFill>
                <a:latin typeface="Oswald" pitchFamily="2" charset="0"/>
                <a:ea typeface="Source Sans Pro" panose="020B0503030403020204" pitchFamily="34" charset="0"/>
              </a:rPr>
              <a:t>by the mercies of God</a:t>
            </a:r>
            <a:r>
              <a:rPr lang="en-US" sz="4800" dirty="0">
                <a:latin typeface="Oswald" pitchFamily="2" charset="0"/>
                <a:ea typeface="Source Sans Pro" panose="020B0503030403020204" pitchFamily="34" charset="0"/>
              </a:rPr>
              <a:t>, to present your bodies a living and holy </a:t>
            </a:r>
            <a:r>
              <a:rPr lang="en-US" sz="4800" dirty="0">
                <a:solidFill>
                  <a:srgbClr val="C00000"/>
                </a:solidFill>
                <a:latin typeface="Oswald" pitchFamily="2" charset="0"/>
                <a:ea typeface="Source Sans Pro" panose="020B0503030403020204" pitchFamily="34" charset="0"/>
              </a:rPr>
              <a:t>sacrifice</a:t>
            </a:r>
            <a:r>
              <a:rPr lang="en-US" sz="4800" dirty="0">
                <a:latin typeface="Oswald" pitchFamily="2" charset="0"/>
                <a:ea typeface="Source Sans Pro" panose="020B0503030403020204" pitchFamily="34" charset="0"/>
              </a:rPr>
              <a:t>…</a:t>
            </a:r>
          </a:p>
          <a:p>
            <a:pPr algn="ctr">
              <a:spcAft>
                <a:spcPts val="1200"/>
              </a:spcAft>
            </a:pPr>
            <a:r>
              <a:rPr lang="en-US" sz="4000" dirty="0">
                <a:latin typeface="Oswald" pitchFamily="2" charset="0"/>
                <a:ea typeface="Source Sans Pro" panose="020B0503030403020204" pitchFamily="34" charset="0"/>
              </a:rPr>
              <a:t>Romans 12:1</a:t>
            </a:r>
          </a:p>
        </p:txBody>
      </p:sp>
      <p:sp>
        <p:nvSpPr>
          <p:cNvPr id="6" name="TextBox 5">
            <a:extLst>
              <a:ext uri="{FF2B5EF4-FFF2-40B4-BE49-F238E27FC236}">
                <a16:creationId xmlns:a16="http://schemas.microsoft.com/office/drawing/2014/main" id="{3D1F075F-FD8B-0887-ECB2-8288C38C029C}"/>
              </a:ext>
            </a:extLst>
          </p:cNvPr>
          <p:cNvSpPr txBox="1"/>
          <p:nvPr/>
        </p:nvSpPr>
        <p:spPr>
          <a:xfrm>
            <a:off x="1584036" y="429088"/>
            <a:ext cx="9023927"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Boucherie Block" panose="02000506000000020004" pitchFamily="2" charset="0"/>
              </a:rPr>
              <a:t>The </a:t>
            </a:r>
            <a:r>
              <a:rPr lang="en-US" sz="5400" dirty="0" err="1">
                <a:effectLst>
                  <a:outerShdw blurRad="38100" dist="38100" dir="2700000" algn="tl">
                    <a:srgbClr val="000000">
                      <a:alpha val="43137"/>
                    </a:srgbClr>
                  </a:outerShdw>
                </a:effectLst>
                <a:latin typeface="Boucherie Block" panose="02000506000000020004" pitchFamily="2" charset="0"/>
              </a:rPr>
              <a:t>BackDrop</a:t>
            </a:r>
            <a:endParaRPr lang="en-US" sz="5400" dirty="0">
              <a:effectLst>
                <a:outerShdw blurRad="38100" dist="38100" dir="2700000" algn="tl">
                  <a:srgbClr val="000000">
                    <a:alpha val="43137"/>
                  </a:srgbClr>
                </a:outerShdw>
              </a:effectLst>
              <a:latin typeface="Boucherie Block" panose="02000506000000020004" pitchFamily="2" charset="0"/>
            </a:endParaRPr>
          </a:p>
        </p:txBody>
      </p:sp>
    </p:spTree>
    <p:extLst>
      <p:ext uri="{BB962C8B-B14F-4D97-AF65-F5344CB8AC3E}">
        <p14:creationId xmlns:p14="http://schemas.microsoft.com/office/powerpoint/2010/main" val="2050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12:1-2</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98412" y="1182231"/>
            <a:ext cx="4817416" cy="5262979"/>
          </a:xfrm>
          <a:prstGeom prst="rect">
            <a:avLst/>
          </a:prstGeom>
          <a:noFill/>
        </p:spPr>
        <p:txBody>
          <a:bodyPr wrap="square" rtlCol="0">
            <a:spAutoFit/>
          </a:bodyPr>
          <a:lstStyle/>
          <a:p>
            <a:r>
              <a:rPr lang="en-US" sz="2800" b="0" i="0" dirty="0">
                <a:solidFill>
                  <a:srgbClr val="000000"/>
                </a:solidFill>
                <a:effectLst/>
                <a:latin typeface="Source Sans Pro" panose="020B0503030403020204" pitchFamily="34" charset="0"/>
                <a:ea typeface="Source Sans Pro" panose="020B0503030403020204" pitchFamily="34" charset="0"/>
              </a:rPr>
              <a:t>Therefore I urge you, brethren, by the mercies of God, to present your bodies a living and holy sacrifice, acceptable to God, which is your spiritual service of worship. And do not be conformed to this world, but be transformed by the renewing of your mind, so that you may prove what the will of God is, that which is good and acceptable and perfect.</a:t>
            </a:r>
            <a:endParaRPr lang="en-US" sz="28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A Living sacrifice!</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47673" y="1050623"/>
            <a:ext cx="6352402" cy="529375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Christianity is about </a:t>
            </a:r>
            <a:r>
              <a:rPr lang="en-US" sz="3600" dirty="0">
                <a:solidFill>
                  <a:srgbClr val="C00000"/>
                </a:solidFill>
                <a:latin typeface="Oswald" pitchFamily="2" charset="0"/>
                <a:ea typeface="Source Sans Pro" panose="020B0503030403020204" pitchFamily="34" charset="0"/>
              </a:rPr>
              <a:t>sacrifice</a:t>
            </a:r>
            <a:r>
              <a:rPr lang="en-US" sz="3600" dirty="0">
                <a:latin typeface="Oswald" pitchFamily="2" charset="0"/>
                <a:ea typeface="Source Sans Pro" panose="020B0503030403020204" pitchFamily="34" charset="0"/>
              </a:rPr>
              <a:t>… your will, your heart, your mind, your body… </a:t>
            </a:r>
            <a:r>
              <a:rPr lang="en-US" sz="3600" dirty="0">
                <a:solidFill>
                  <a:srgbClr val="C00000"/>
                </a:solidFill>
                <a:latin typeface="Oswald" pitchFamily="2" charset="0"/>
                <a:ea typeface="Source Sans Pro" panose="020B0503030403020204" pitchFamily="34" charset="0"/>
              </a:rPr>
              <a:t>sacrificed</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A </a:t>
            </a:r>
            <a:r>
              <a:rPr lang="en-US" sz="3600" dirty="0">
                <a:solidFill>
                  <a:srgbClr val="C00000"/>
                </a:solidFill>
                <a:latin typeface="Oswald" pitchFamily="2" charset="0"/>
                <a:ea typeface="Source Sans Pro" panose="020B0503030403020204" pitchFamily="34" charset="0"/>
              </a:rPr>
              <a:t>living</a:t>
            </a:r>
            <a:r>
              <a:rPr lang="en-US" sz="3600" dirty="0">
                <a:latin typeface="Oswald" pitchFamily="2" charset="0"/>
                <a:ea typeface="Source Sans Pro" panose="020B0503030403020204" pitchFamily="34" charset="0"/>
              </a:rPr>
              <a:t> sacrifice…</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A </a:t>
            </a:r>
            <a:r>
              <a:rPr lang="en-US" sz="3600" dirty="0">
                <a:solidFill>
                  <a:srgbClr val="C00000"/>
                </a:solidFill>
                <a:latin typeface="Oswald" pitchFamily="2" charset="0"/>
                <a:ea typeface="Source Sans Pro" panose="020B0503030403020204" pitchFamily="34" charset="0"/>
              </a:rPr>
              <a:t>holy</a:t>
            </a:r>
            <a:r>
              <a:rPr lang="en-US" sz="3600" dirty="0">
                <a:latin typeface="Oswald" pitchFamily="2" charset="0"/>
                <a:ea typeface="Source Sans Pro" panose="020B0503030403020204" pitchFamily="34" charset="0"/>
              </a:rPr>
              <a:t> sacrifice…</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Worship here is the idea of </a:t>
            </a:r>
            <a:r>
              <a:rPr lang="en-US" sz="3600" dirty="0">
                <a:solidFill>
                  <a:srgbClr val="C00000"/>
                </a:solidFill>
                <a:latin typeface="Oswald" pitchFamily="2" charset="0"/>
                <a:ea typeface="Source Sans Pro" panose="020B0503030403020204" pitchFamily="34" charset="0"/>
              </a:rPr>
              <a:t>service</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Do not be </a:t>
            </a:r>
            <a:r>
              <a:rPr lang="en-US" sz="3600" dirty="0">
                <a:solidFill>
                  <a:srgbClr val="C00000"/>
                </a:solidFill>
                <a:latin typeface="Oswald" pitchFamily="2" charset="0"/>
                <a:ea typeface="Source Sans Pro" panose="020B0503030403020204" pitchFamily="34" charset="0"/>
              </a:rPr>
              <a:t>conformed</a:t>
            </a:r>
            <a:r>
              <a:rPr lang="en-US" sz="3600" dirty="0">
                <a:latin typeface="Oswald" pitchFamily="2" charset="0"/>
                <a:ea typeface="Source Sans Pro" panose="020B0503030403020204" pitchFamily="34" charset="0"/>
              </a:rPr>
              <a:t>! </a:t>
            </a:r>
            <a:r>
              <a:rPr lang="en-US" sz="2800" dirty="0">
                <a:latin typeface="Oswald" pitchFamily="2" charset="0"/>
                <a:ea typeface="Source Sans Pro" panose="020B0503030403020204" pitchFamily="34" charset="0"/>
              </a:rPr>
              <a:t>1 Peter 1:14</a:t>
            </a:r>
            <a:endParaRPr lang="en-US" sz="3600" dirty="0">
              <a:latin typeface="Oswald" pitchFamily="2" charset="0"/>
              <a:ea typeface="Source Sans Pro" panose="020B0503030403020204" pitchFamily="34" charset="0"/>
            </a:endParaRP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Be </a:t>
            </a:r>
            <a:r>
              <a:rPr lang="en-US" sz="3600" dirty="0">
                <a:solidFill>
                  <a:srgbClr val="C00000"/>
                </a:solidFill>
                <a:latin typeface="Oswald" pitchFamily="2" charset="0"/>
                <a:ea typeface="Source Sans Pro" panose="020B0503030403020204" pitchFamily="34" charset="0"/>
              </a:rPr>
              <a:t>transformed</a:t>
            </a:r>
            <a:r>
              <a:rPr lang="en-US" sz="3600" dirty="0">
                <a:latin typeface="Oswald" pitchFamily="2" charset="0"/>
                <a:ea typeface="Source Sans Pro" panose="020B0503030403020204" pitchFamily="34" charset="0"/>
              </a:rPr>
              <a:t>! </a:t>
            </a:r>
            <a:r>
              <a:rPr lang="en-US" sz="2800" dirty="0">
                <a:latin typeface="Oswald" pitchFamily="2" charset="0"/>
                <a:ea typeface="Source Sans Pro" panose="020B0503030403020204" pitchFamily="34" charset="0"/>
              </a:rPr>
              <a:t>Matt 17:2, 2 Cor 3:18</a:t>
            </a:r>
            <a:endParaRPr lang="en-US" sz="3600" dirty="0">
              <a:latin typeface="Oswald" pitchFamily="2" charset="0"/>
              <a:ea typeface="Source Sans Pro" panose="020B0503030403020204" pitchFamily="34" charset="0"/>
            </a:endParaRPr>
          </a:p>
        </p:txBody>
      </p:sp>
    </p:spTree>
    <p:extLst>
      <p:ext uri="{BB962C8B-B14F-4D97-AF65-F5344CB8AC3E}">
        <p14:creationId xmlns:p14="http://schemas.microsoft.com/office/powerpoint/2010/main" val="7893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12:3, 16</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98412" y="1066011"/>
            <a:ext cx="4817416" cy="5262979"/>
          </a:xfrm>
          <a:prstGeom prst="rect">
            <a:avLst/>
          </a:prstGeom>
          <a:noFill/>
        </p:spPr>
        <p:txBody>
          <a:bodyPr wrap="square" rtlCol="0">
            <a:spAutoFit/>
          </a:bodyPr>
          <a:lstStyle/>
          <a:p>
            <a:r>
              <a:rPr lang="en-US" sz="2800" b="0" i="0" dirty="0">
                <a:solidFill>
                  <a:srgbClr val="C00000"/>
                </a:solidFill>
                <a:effectLst/>
                <a:latin typeface="Source Sans Pro" panose="020B0503030403020204" pitchFamily="34" charset="0"/>
                <a:ea typeface="Source Sans Pro" panose="020B0503030403020204" pitchFamily="34" charset="0"/>
              </a:rPr>
              <a:t>3</a:t>
            </a:r>
            <a:r>
              <a:rPr lang="en-US" sz="2800" b="0" i="0" dirty="0">
                <a:solidFill>
                  <a:srgbClr val="000000"/>
                </a:solidFill>
                <a:effectLst/>
                <a:latin typeface="Source Sans Pro" panose="020B0503030403020204" pitchFamily="34" charset="0"/>
                <a:ea typeface="Source Sans Pro" panose="020B0503030403020204" pitchFamily="34" charset="0"/>
              </a:rPr>
              <a:t> For through the grace given to me I say to everyone among you </a:t>
            </a:r>
            <a:r>
              <a:rPr lang="en-US" sz="2800" b="0" i="0" dirty="0">
                <a:solidFill>
                  <a:srgbClr val="C00000"/>
                </a:solidFill>
                <a:effectLst/>
                <a:latin typeface="Source Sans Pro" panose="020B0503030403020204" pitchFamily="34" charset="0"/>
                <a:ea typeface="Source Sans Pro" panose="020B0503030403020204" pitchFamily="34" charset="0"/>
              </a:rPr>
              <a:t>not to think </a:t>
            </a:r>
            <a:r>
              <a:rPr lang="en-US" sz="2800" b="0" i="0" dirty="0">
                <a:solidFill>
                  <a:srgbClr val="000000"/>
                </a:solidFill>
                <a:effectLst/>
                <a:latin typeface="Source Sans Pro" panose="020B0503030403020204" pitchFamily="34" charset="0"/>
                <a:ea typeface="Source Sans Pro" panose="020B0503030403020204" pitchFamily="34" charset="0"/>
              </a:rPr>
              <a:t>more highly of himself than he ought to </a:t>
            </a:r>
            <a:r>
              <a:rPr lang="en-US" sz="2800" b="0" i="0" dirty="0">
                <a:solidFill>
                  <a:srgbClr val="C00000"/>
                </a:solidFill>
                <a:effectLst/>
                <a:latin typeface="Source Sans Pro" panose="020B0503030403020204" pitchFamily="34" charset="0"/>
                <a:ea typeface="Source Sans Pro" panose="020B0503030403020204" pitchFamily="34" charset="0"/>
              </a:rPr>
              <a:t>think</a:t>
            </a:r>
            <a:r>
              <a:rPr lang="en-US" sz="2800" b="0" i="0" dirty="0">
                <a:solidFill>
                  <a:srgbClr val="000000"/>
                </a:solidFill>
                <a:effectLst/>
                <a:latin typeface="Source Sans Pro" panose="020B0503030403020204" pitchFamily="34" charset="0"/>
                <a:ea typeface="Source Sans Pro" panose="020B0503030403020204" pitchFamily="34" charset="0"/>
              </a:rPr>
              <a:t>; but to think so as to have sound judgment, as God has allotted to each a measure of faith… </a:t>
            </a:r>
            <a:r>
              <a:rPr lang="en-US" sz="2800" b="0" i="0" dirty="0">
                <a:solidFill>
                  <a:srgbClr val="C00000"/>
                </a:solidFill>
                <a:effectLst/>
                <a:latin typeface="Source Sans Pro" panose="020B0503030403020204" pitchFamily="34" charset="0"/>
                <a:ea typeface="Source Sans Pro" panose="020B0503030403020204" pitchFamily="34" charset="0"/>
              </a:rPr>
              <a:t>16</a:t>
            </a:r>
            <a:r>
              <a:rPr lang="en-US" sz="2800" b="0" i="0" dirty="0">
                <a:solidFill>
                  <a:srgbClr val="000000"/>
                </a:solidFill>
                <a:effectLst/>
                <a:latin typeface="Source Sans Pro" panose="020B0503030403020204" pitchFamily="34" charset="0"/>
                <a:ea typeface="Source Sans Pro" panose="020B0503030403020204" pitchFamily="34" charset="0"/>
              </a:rPr>
              <a:t> Be of the same mind toward one another; </a:t>
            </a:r>
            <a:r>
              <a:rPr lang="en-US" sz="2800" b="1" i="0" u="sng" dirty="0">
                <a:solidFill>
                  <a:srgbClr val="000000"/>
                </a:solidFill>
                <a:effectLst/>
                <a:latin typeface="Source Sans Pro" panose="020B0503030403020204" pitchFamily="34" charset="0"/>
                <a:ea typeface="Source Sans Pro" panose="020B0503030403020204" pitchFamily="34" charset="0"/>
              </a:rPr>
              <a:t>do not be</a:t>
            </a:r>
            <a:r>
              <a:rPr lang="en-US" sz="2800" b="1" i="0" dirty="0">
                <a:solidFill>
                  <a:srgbClr val="000000"/>
                </a:solidFill>
                <a:effectLst/>
                <a:latin typeface="Source Sans Pro" panose="020B0503030403020204" pitchFamily="34" charset="0"/>
                <a:ea typeface="Source Sans Pro" panose="020B0503030403020204" pitchFamily="34" charset="0"/>
              </a:rPr>
              <a:t> </a:t>
            </a:r>
            <a:r>
              <a:rPr lang="en-US" sz="2800" b="0" i="0" dirty="0">
                <a:solidFill>
                  <a:srgbClr val="000000"/>
                </a:solidFill>
                <a:effectLst/>
                <a:latin typeface="Source Sans Pro" panose="020B0503030403020204" pitchFamily="34" charset="0"/>
                <a:ea typeface="Source Sans Pro" panose="020B0503030403020204" pitchFamily="34" charset="0"/>
              </a:rPr>
              <a:t>haughty in mind, but associate with the lowly. </a:t>
            </a:r>
            <a:r>
              <a:rPr lang="en-US" sz="2800" b="1" i="0" u="sng" dirty="0">
                <a:solidFill>
                  <a:srgbClr val="000000"/>
                </a:solidFill>
                <a:effectLst/>
                <a:latin typeface="Source Sans Pro" panose="020B0503030403020204" pitchFamily="34" charset="0"/>
                <a:ea typeface="Source Sans Pro" panose="020B0503030403020204" pitchFamily="34" charset="0"/>
              </a:rPr>
              <a:t>Do not be</a:t>
            </a:r>
            <a:r>
              <a:rPr lang="en-US" sz="2800" b="0" i="0" dirty="0">
                <a:solidFill>
                  <a:srgbClr val="000000"/>
                </a:solidFill>
                <a:effectLst/>
                <a:latin typeface="Source Sans Pro" panose="020B0503030403020204" pitchFamily="34" charset="0"/>
                <a:ea typeface="Source Sans Pro" panose="020B0503030403020204" pitchFamily="34" charset="0"/>
              </a:rPr>
              <a:t> wise in your own estimation.</a:t>
            </a:r>
            <a:endParaRPr lang="en-US" sz="28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A Common thread</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44636" y="1281454"/>
            <a:ext cx="6352402" cy="483209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Remember the </a:t>
            </a:r>
            <a:r>
              <a:rPr lang="en-US" sz="3600" dirty="0" err="1">
                <a:solidFill>
                  <a:srgbClr val="C00000"/>
                </a:solidFill>
                <a:latin typeface="Oswald" pitchFamily="2" charset="0"/>
                <a:ea typeface="Source Sans Pro" panose="020B0503030403020204" pitchFamily="34" charset="0"/>
              </a:rPr>
              <a:t>emPHAsis</a:t>
            </a:r>
            <a:r>
              <a:rPr lang="en-US" sz="3600" dirty="0">
                <a:latin typeface="Oswald" pitchFamily="2" charset="0"/>
                <a:ea typeface="Source Sans Pro" panose="020B0503030403020204" pitchFamily="34" charset="0"/>
              </a:rPr>
              <a:t> of chapter 11 (v 18, 20, 25)… and here it is </a:t>
            </a:r>
            <a:r>
              <a:rPr lang="en-US" sz="3600" dirty="0">
                <a:solidFill>
                  <a:srgbClr val="C00000"/>
                </a:solidFill>
                <a:latin typeface="Oswald" pitchFamily="2" charset="0"/>
                <a:ea typeface="Source Sans Pro" panose="020B0503030403020204" pitchFamily="34" charset="0"/>
              </a:rPr>
              <a:t>again</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Right before telling the church what to do (finally), Paul tells them </a:t>
            </a:r>
            <a:r>
              <a:rPr lang="en-US" sz="3600" i="1" dirty="0">
                <a:latin typeface="Oswald" pitchFamily="2" charset="0"/>
                <a:ea typeface="Source Sans Pro" panose="020B0503030403020204" pitchFamily="34" charset="0"/>
              </a:rPr>
              <a:t>one more time </a:t>
            </a:r>
            <a:r>
              <a:rPr lang="en-US" sz="3600" dirty="0">
                <a:solidFill>
                  <a:srgbClr val="C00000"/>
                </a:solidFill>
                <a:latin typeface="Oswald" pitchFamily="2" charset="0"/>
                <a:ea typeface="Source Sans Pro" panose="020B0503030403020204" pitchFamily="34" charset="0"/>
              </a:rPr>
              <a:t>HOW TO THINK</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How good are you at associating with the lowly?</a:t>
            </a:r>
          </a:p>
        </p:txBody>
      </p:sp>
    </p:spTree>
    <p:extLst>
      <p:ext uri="{BB962C8B-B14F-4D97-AF65-F5344CB8AC3E}">
        <p14:creationId xmlns:p14="http://schemas.microsoft.com/office/powerpoint/2010/main" val="18710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12:4-8</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49206" y="1066010"/>
            <a:ext cx="4920628" cy="5262979"/>
          </a:xfrm>
          <a:prstGeom prst="rect">
            <a:avLst/>
          </a:prstGeom>
          <a:noFill/>
        </p:spPr>
        <p:txBody>
          <a:bodyPr wrap="square" rtlCol="0">
            <a:spAutoFit/>
          </a:bodyPr>
          <a:lstStyle/>
          <a:p>
            <a:r>
              <a:rPr lang="en-US" sz="2800" b="0" i="0" dirty="0">
                <a:solidFill>
                  <a:srgbClr val="C00000"/>
                </a:solidFill>
                <a:effectLst/>
                <a:latin typeface="Source Sans Pro" panose="020B0503030403020204" pitchFamily="34" charset="0"/>
                <a:ea typeface="Source Sans Pro" panose="020B0503030403020204" pitchFamily="34" charset="0"/>
              </a:rPr>
              <a:t>4</a:t>
            </a:r>
            <a:r>
              <a:rPr lang="en-US" sz="2800" b="0" i="0" dirty="0">
                <a:effectLst/>
                <a:latin typeface="Source Sans Pro" panose="020B0503030403020204" pitchFamily="34" charset="0"/>
                <a:ea typeface="Source Sans Pro" panose="020B0503030403020204" pitchFamily="34" charset="0"/>
              </a:rPr>
              <a:t> For just as we have many members in one body and all the members do not have the same function, </a:t>
            </a:r>
            <a:r>
              <a:rPr lang="en-US" sz="2800" b="0" i="0" dirty="0">
                <a:solidFill>
                  <a:srgbClr val="C00000"/>
                </a:solidFill>
                <a:effectLst/>
                <a:latin typeface="Source Sans Pro" panose="020B0503030403020204" pitchFamily="34" charset="0"/>
                <a:ea typeface="Source Sans Pro" panose="020B0503030403020204" pitchFamily="34" charset="0"/>
              </a:rPr>
              <a:t>5</a:t>
            </a:r>
            <a:r>
              <a:rPr lang="en-US" sz="2800" b="0" i="0" dirty="0">
                <a:effectLst/>
                <a:latin typeface="Source Sans Pro" panose="020B0503030403020204" pitchFamily="34" charset="0"/>
                <a:ea typeface="Source Sans Pro" panose="020B0503030403020204" pitchFamily="34" charset="0"/>
              </a:rPr>
              <a:t> so we, who are many, are one body in Christ, and individually members one of another. </a:t>
            </a:r>
            <a:r>
              <a:rPr lang="en-US" sz="2800" b="0" i="0" dirty="0">
                <a:solidFill>
                  <a:srgbClr val="C00000"/>
                </a:solidFill>
                <a:effectLst/>
                <a:latin typeface="Source Sans Pro" panose="020B0503030403020204" pitchFamily="34" charset="0"/>
                <a:ea typeface="Source Sans Pro" panose="020B0503030403020204" pitchFamily="34" charset="0"/>
              </a:rPr>
              <a:t>6</a:t>
            </a:r>
            <a:r>
              <a:rPr lang="en-US" sz="2800" b="0" i="0" dirty="0">
                <a:effectLst/>
                <a:latin typeface="Source Sans Pro" panose="020B0503030403020204" pitchFamily="34" charset="0"/>
                <a:ea typeface="Source Sans Pro" panose="020B0503030403020204" pitchFamily="34" charset="0"/>
              </a:rPr>
              <a:t> Since we have gifts that differ according to the grace given to us, each of us is to exercise them accordingly: if prophecy, according to the proportion of his faith…</a:t>
            </a:r>
            <a:endParaRPr lang="en-US" sz="28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Gifts</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48599" y="1213008"/>
            <a:ext cx="6352402" cy="51398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Gifts are </a:t>
            </a:r>
            <a:r>
              <a:rPr lang="en-US" sz="3600" dirty="0">
                <a:solidFill>
                  <a:srgbClr val="C00000"/>
                </a:solidFill>
                <a:latin typeface="Oswald" pitchFamily="2" charset="0"/>
                <a:ea typeface="Source Sans Pro" panose="020B0503030403020204" pitchFamily="34" charset="0"/>
              </a:rPr>
              <a:t>important</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Our gifts </a:t>
            </a:r>
            <a:r>
              <a:rPr lang="en-US" sz="3600" dirty="0">
                <a:solidFill>
                  <a:srgbClr val="C00000"/>
                </a:solidFill>
                <a:latin typeface="Oswald" pitchFamily="2" charset="0"/>
                <a:ea typeface="Source Sans Pro" panose="020B0503030403020204" pitchFamily="34" charset="0"/>
              </a:rPr>
              <a:t>differ</a:t>
            </a:r>
            <a:r>
              <a:rPr lang="en-US" sz="3600" dirty="0">
                <a:latin typeface="Oswald" pitchFamily="2" charset="0"/>
                <a:ea typeface="Source Sans Pro" panose="020B0503030403020204" pitchFamily="34" charset="0"/>
              </a:rPr>
              <a:t> according to God’s measure of grace to each one.</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Our gifts are to be </a:t>
            </a:r>
            <a:r>
              <a:rPr lang="en-US" sz="3600" dirty="0">
                <a:solidFill>
                  <a:srgbClr val="C00000"/>
                </a:solidFill>
                <a:latin typeface="Oswald" pitchFamily="2" charset="0"/>
                <a:ea typeface="Source Sans Pro" panose="020B0503030403020204" pitchFamily="34" charset="0"/>
              </a:rPr>
              <a:t>exercised</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A few </a:t>
            </a:r>
            <a:r>
              <a:rPr lang="en-US" sz="3600" dirty="0">
                <a:solidFill>
                  <a:srgbClr val="C00000"/>
                </a:solidFill>
                <a:latin typeface="Oswald" pitchFamily="2" charset="0"/>
                <a:ea typeface="Source Sans Pro" panose="020B0503030403020204" pitchFamily="34" charset="0"/>
              </a:rPr>
              <a:t>gifts</a:t>
            </a:r>
            <a:r>
              <a:rPr lang="en-US" sz="3600" dirty="0">
                <a:latin typeface="Oswald" pitchFamily="2" charset="0"/>
                <a:ea typeface="Source Sans Pro" panose="020B0503030403020204" pitchFamily="34" charset="0"/>
              </a:rPr>
              <a:t>… prophecy… service… teaching… exhorting… giving… leading… showing mercy.</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Here Paul finally tells is </a:t>
            </a:r>
            <a:r>
              <a:rPr lang="en-US" sz="3600" b="1" dirty="0">
                <a:solidFill>
                  <a:srgbClr val="C00000"/>
                </a:solidFill>
                <a:highlight>
                  <a:srgbClr val="FFFF00"/>
                </a:highlight>
                <a:latin typeface="Oswald" pitchFamily="2" charset="0"/>
                <a:ea typeface="Source Sans Pro" panose="020B0503030403020204" pitchFamily="34" charset="0"/>
              </a:rPr>
              <a:t>HOW</a:t>
            </a:r>
            <a:r>
              <a:rPr lang="en-US" sz="3600" dirty="0">
                <a:latin typeface="Oswald" pitchFamily="2" charset="0"/>
                <a:ea typeface="Source Sans Pro" panose="020B0503030403020204" pitchFamily="34" charset="0"/>
              </a:rPr>
              <a:t>!</a:t>
            </a:r>
          </a:p>
        </p:txBody>
      </p:sp>
    </p:spTree>
    <p:extLst>
      <p:ext uri="{BB962C8B-B14F-4D97-AF65-F5344CB8AC3E}">
        <p14:creationId xmlns:p14="http://schemas.microsoft.com/office/powerpoint/2010/main" val="24846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12:9-13</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46806" y="937182"/>
            <a:ext cx="4920628" cy="5693866"/>
          </a:xfrm>
          <a:prstGeom prst="rect">
            <a:avLst/>
          </a:prstGeom>
          <a:noFill/>
        </p:spPr>
        <p:txBody>
          <a:bodyPr wrap="square" rtlCol="0">
            <a:spAutoFit/>
          </a:bodyPr>
          <a:lstStyle/>
          <a:p>
            <a:r>
              <a:rPr lang="en-US" sz="2800" b="0" i="0" dirty="0">
                <a:solidFill>
                  <a:srgbClr val="C00000"/>
                </a:solidFill>
                <a:effectLst/>
                <a:latin typeface="Source Sans Pro" panose="020B0503030403020204" pitchFamily="34" charset="0"/>
                <a:ea typeface="Source Sans Pro" panose="020B0503030403020204" pitchFamily="34" charset="0"/>
              </a:rPr>
              <a:t>9</a:t>
            </a:r>
            <a:r>
              <a:rPr lang="en-US" sz="2800" b="0" i="0" dirty="0">
                <a:effectLst/>
                <a:latin typeface="Source Sans Pro" panose="020B0503030403020204" pitchFamily="34" charset="0"/>
                <a:ea typeface="Source Sans Pro" panose="020B0503030403020204" pitchFamily="34" charset="0"/>
              </a:rPr>
              <a:t> Let love be without hypocrisy. Abhor what is evil; cling to what is good. </a:t>
            </a:r>
            <a:r>
              <a:rPr lang="en-US" sz="2800" b="0" i="0" dirty="0">
                <a:solidFill>
                  <a:srgbClr val="C00000"/>
                </a:solidFill>
                <a:effectLst/>
                <a:latin typeface="Source Sans Pro" panose="020B0503030403020204" pitchFamily="34" charset="0"/>
                <a:ea typeface="Source Sans Pro" panose="020B0503030403020204" pitchFamily="34" charset="0"/>
              </a:rPr>
              <a:t>10</a:t>
            </a:r>
            <a:r>
              <a:rPr lang="en-US" sz="2800" b="0" i="0" dirty="0">
                <a:effectLst/>
                <a:latin typeface="Source Sans Pro" panose="020B0503030403020204" pitchFamily="34" charset="0"/>
                <a:ea typeface="Source Sans Pro" panose="020B0503030403020204" pitchFamily="34" charset="0"/>
              </a:rPr>
              <a:t> </a:t>
            </a:r>
            <a:r>
              <a:rPr lang="en-US" sz="2800" b="1" i="0" u="sng" dirty="0">
                <a:effectLst/>
                <a:latin typeface="Source Sans Pro" panose="020B0503030403020204" pitchFamily="34" charset="0"/>
                <a:ea typeface="Source Sans Pro" panose="020B0503030403020204" pitchFamily="34" charset="0"/>
              </a:rPr>
              <a:t>Be devoted</a:t>
            </a:r>
            <a:r>
              <a:rPr lang="en-US" sz="2800" b="0" i="0" dirty="0">
                <a:effectLst/>
                <a:latin typeface="Source Sans Pro" panose="020B0503030403020204" pitchFamily="34" charset="0"/>
                <a:ea typeface="Source Sans Pro" panose="020B0503030403020204" pitchFamily="34" charset="0"/>
              </a:rPr>
              <a:t> to one another in brotherly love; give preference to one another in honor; </a:t>
            </a:r>
            <a:r>
              <a:rPr lang="en-US" sz="2800" b="0" i="0" dirty="0">
                <a:solidFill>
                  <a:srgbClr val="C00000"/>
                </a:solidFill>
                <a:effectLst/>
                <a:latin typeface="Source Sans Pro" panose="020B0503030403020204" pitchFamily="34" charset="0"/>
                <a:ea typeface="Source Sans Pro" panose="020B0503030403020204" pitchFamily="34" charset="0"/>
              </a:rPr>
              <a:t>11</a:t>
            </a:r>
            <a:r>
              <a:rPr lang="en-US" sz="2800" b="0" i="0" dirty="0">
                <a:effectLst/>
                <a:latin typeface="Source Sans Pro" panose="020B0503030403020204" pitchFamily="34" charset="0"/>
                <a:ea typeface="Source Sans Pro" panose="020B0503030403020204" pitchFamily="34" charset="0"/>
              </a:rPr>
              <a:t> not lagging behind in diligence, fervent in spirit, serving the Lord; </a:t>
            </a:r>
            <a:r>
              <a:rPr lang="en-US" sz="2800" b="0" i="0" dirty="0">
                <a:solidFill>
                  <a:srgbClr val="C00000"/>
                </a:solidFill>
                <a:effectLst/>
                <a:latin typeface="Source Sans Pro" panose="020B0503030403020204" pitchFamily="34" charset="0"/>
                <a:ea typeface="Source Sans Pro" panose="020B0503030403020204" pitchFamily="34" charset="0"/>
              </a:rPr>
              <a:t>12</a:t>
            </a:r>
            <a:r>
              <a:rPr lang="en-US" sz="2800" b="0" i="0" dirty="0">
                <a:effectLst/>
                <a:latin typeface="Source Sans Pro" panose="020B0503030403020204" pitchFamily="34" charset="0"/>
                <a:ea typeface="Source Sans Pro" panose="020B0503030403020204" pitchFamily="34" charset="0"/>
              </a:rPr>
              <a:t> rejoicing in hope, persevering in tribulation, devoted to prayer, </a:t>
            </a:r>
            <a:r>
              <a:rPr lang="en-US" sz="2800" b="0" i="0" dirty="0">
                <a:solidFill>
                  <a:srgbClr val="C00000"/>
                </a:solidFill>
                <a:effectLst/>
                <a:latin typeface="Source Sans Pro" panose="020B0503030403020204" pitchFamily="34" charset="0"/>
                <a:ea typeface="Source Sans Pro" panose="020B0503030403020204" pitchFamily="34" charset="0"/>
              </a:rPr>
              <a:t>13</a:t>
            </a:r>
            <a:r>
              <a:rPr lang="en-US" sz="2800" b="0" i="0" dirty="0">
                <a:effectLst/>
                <a:latin typeface="Source Sans Pro" panose="020B0503030403020204" pitchFamily="34" charset="0"/>
                <a:ea typeface="Source Sans Pro" panose="020B0503030403020204" pitchFamily="34" charset="0"/>
              </a:rPr>
              <a:t> contributing to the needs of the saints, practicing hospitality.</a:t>
            </a:r>
            <a:endParaRPr lang="en-US" sz="28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447673" y="167741"/>
            <a:ext cx="6353328"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A SHOTGUN Approach</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48599" y="1204992"/>
            <a:ext cx="6352402" cy="498598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Here Paul unloads a couple of </a:t>
            </a:r>
            <a:r>
              <a:rPr lang="en-US" sz="3600" dirty="0">
                <a:solidFill>
                  <a:srgbClr val="C00000"/>
                </a:solidFill>
                <a:latin typeface="Oswald" pitchFamily="2" charset="0"/>
                <a:ea typeface="Source Sans Pro" panose="020B0503030403020204" pitchFamily="34" charset="0"/>
              </a:rPr>
              <a:t>shotgun shells </a:t>
            </a:r>
            <a:r>
              <a:rPr lang="en-US" sz="3600" dirty="0">
                <a:latin typeface="Oswald" pitchFamily="2" charset="0"/>
                <a:ea typeface="Source Sans Pro" panose="020B0503030403020204" pitchFamily="34" charset="0"/>
              </a:rPr>
              <a:t>and hits us with a number of “spiritual BB’s!”</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Be sincere… Abhor evil… </a:t>
            </a:r>
            <a:r>
              <a:rPr lang="en-US" sz="3600" dirty="0">
                <a:solidFill>
                  <a:srgbClr val="C00000"/>
                </a:solidFill>
                <a:latin typeface="Oswald" pitchFamily="2" charset="0"/>
                <a:ea typeface="Source Sans Pro" panose="020B0503030403020204" pitchFamily="34" charset="0"/>
              </a:rPr>
              <a:t>Be devoted</a:t>
            </a:r>
            <a:r>
              <a:rPr lang="en-US" sz="3600" dirty="0">
                <a:latin typeface="Oswald" pitchFamily="2" charset="0"/>
                <a:ea typeface="Source Sans Pro" panose="020B0503030403020204" pitchFamily="34" charset="0"/>
              </a:rPr>
              <a:t>… Be fervent.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Paul not just telling us what to do, but </a:t>
            </a:r>
            <a:r>
              <a:rPr lang="en-US" sz="3600" dirty="0">
                <a:solidFill>
                  <a:srgbClr val="C00000"/>
                </a:solidFill>
                <a:latin typeface="Oswald" pitchFamily="2" charset="0"/>
                <a:ea typeface="Source Sans Pro" panose="020B0503030403020204" pitchFamily="34" charset="0"/>
              </a:rPr>
              <a:t>who to be</a:t>
            </a:r>
            <a:r>
              <a:rPr lang="en-US" sz="3600" dirty="0">
                <a:latin typeface="Oswald" pitchFamily="2" charset="0"/>
                <a:ea typeface="Source Sans Pro" panose="020B0503030403020204" pitchFamily="34" charset="0"/>
              </a:rPr>
              <a:t>!</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Get. It. Done.  </a:t>
            </a:r>
            <a:r>
              <a:rPr lang="en-US" sz="3600" dirty="0">
                <a:solidFill>
                  <a:srgbClr val="C00000"/>
                </a:solidFill>
                <a:latin typeface="Oswald" pitchFamily="2" charset="0"/>
                <a:ea typeface="Source Sans Pro" panose="020B0503030403020204" pitchFamily="34" charset="0"/>
              </a:rPr>
              <a:t>JESUS. IS. KING.</a:t>
            </a:r>
          </a:p>
        </p:txBody>
      </p:sp>
    </p:spTree>
    <p:extLst>
      <p:ext uri="{BB962C8B-B14F-4D97-AF65-F5344CB8AC3E}">
        <p14:creationId xmlns:p14="http://schemas.microsoft.com/office/powerpoint/2010/main" val="44768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103212" y="198548"/>
            <a:ext cx="5019040"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Romans 12:14-17</a:t>
            </a:r>
            <a:endParaRPr lang="en-US" sz="4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11" name="Rectangle 10">
            <a:extLst>
              <a:ext uri="{FF2B5EF4-FFF2-40B4-BE49-F238E27FC236}">
                <a16:creationId xmlns:a16="http://schemas.microsoft.com/office/drawing/2014/main" id="{76B82C44-7D64-DFA1-7E37-886EC84A0C1F}"/>
              </a:ext>
            </a:extLst>
          </p:cNvPr>
          <p:cNvSpPr/>
          <p:nvPr/>
        </p:nvSpPr>
        <p:spPr>
          <a:xfrm>
            <a:off x="0" y="967989"/>
            <a:ext cx="5019040" cy="5613296"/>
          </a:xfrm>
          <a:prstGeom prst="rect">
            <a:avLst/>
          </a:prstGeom>
          <a:solidFill>
            <a:schemeClr val="bg1">
              <a:alpha val="91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223A3-D611-A389-38B2-E1E4CD8E1102}"/>
              </a:ext>
            </a:extLst>
          </p:cNvPr>
          <p:cNvSpPr txBox="1"/>
          <p:nvPr/>
        </p:nvSpPr>
        <p:spPr>
          <a:xfrm>
            <a:off x="49206" y="1066492"/>
            <a:ext cx="4920628" cy="5262979"/>
          </a:xfrm>
          <a:prstGeom prst="rect">
            <a:avLst/>
          </a:prstGeom>
          <a:noFill/>
        </p:spPr>
        <p:txBody>
          <a:bodyPr wrap="square" rtlCol="0">
            <a:spAutoFit/>
          </a:bodyPr>
          <a:lstStyle/>
          <a:p>
            <a:r>
              <a:rPr lang="en-US" sz="2800" b="0" i="0" dirty="0">
                <a:effectLst/>
                <a:latin typeface="Source Sans Pro" panose="020B0503030403020204" pitchFamily="34" charset="0"/>
                <a:ea typeface="Source Sans Pro" panose="020B0503030403020204" pitchFamily="34" charset="0"/>
              </a:rPr>
              <a:t>14 Bless those who persecute you; bless and do not curse. 15 Rejoice with those who rejoice, and weep with those who weep. 16 </a:t>
            </a:r>
            <a:r>
              <a:rPr lang="en-US" sz="2800" b="1" i="0" dirty="0">
                <a:effectLst/>
                <a:latin typeface="Source Sans Pro" panose="020B0503030403020204" pitchFamily="34" charset="0"/>
                <a:ea typeface="Source Sans Pro" panose="020B0503030403020204" pitchFamily="34" charset="0"/>
              </a:rPr>
              <a:t>Be</a:t>
            </a:r>
            <a:r>
              <a:rPr lang="en-US" sz="2800" b="0" i="0" dirty="0">
                <a:effectLst/>
                <a:latin typeface="Source Sans Pro" panose="020B0503030403020204" pitchFamily="34" charset="0"/>
                <a:ea typeface="Source Sans Pro" panose="020B0503030403020204" pitchFamily="34" charset="0"/>
              </a:rPr>
              <a:t> of the same mind toward one another; </a:t>
            </a:r>
            <a:r>
              <a:rPr lang="en-US" sz="2800" b="1" i="0" dirty="0">
                <a:effectLst/>
                <a:latin typeface="Source Sans Pro" panose="020B0503030403020204" pitchFamily="34" charset="0"/>
                <a:ea typeface="Source Sans Pro" panose="020B0503030403020204" pitchFamily="34" charset="0"/>
              </a:rPr>
              <a:t>do not be </a:t>
            </a:r>
            <a:r>
              <a:rPr lang="en-US" sz="2800" b="0" i="0" dirty="0">
                <a:effectLst/>
                <a:latin typeface="Source Sans Pro" panose="020B0503030403020204" pitchFamily="34" charset="0"/>
                <a:ea typeface="Source Sans Pro" panose="020B0503030403020204" pitchFamily="34" charset="0"/>
              </a:rPr>
              <a:t>haughty in mind, but associate with the lowly. </a:t>
            </a:r>
            <a:r>
              <a:rPr lang="en-US" sz="2800" b="1" i="0" dirty="0">
                <a:effectLst/>
                <a:latin typeface="Source Sans Pro" panose="020B0503030403020204" pitchFamily="34" charset="0"/>
                <a:ea typeface="Source Sans Pro" panose="020B0503030403020204" pitchFamily="34" charset="0"/>
              </a:rPr>
              <a:t>Do not be </a:t>
            </a:r>
            <a:r>
              <a:rPr lang="en-US" sz="2800" b="0" i="0" dirty="0">
                <a:effectLst/>
                <a:latin typeface="Source Sans Pro" panose="020B0503030403020204" pitchFamily="34" charset="0"/>
                <a:ea typeface="Source Sans Pro" panose="020B0503030403020204" pitchFamily="34" charset="0"/>
              </a:rPr>
              <a:t>wise in your own estimation. 17 </a:t>
            </a:r>
            <a:r>
              <a:rPr lang="en-US" sz="2800" b="0" i="0" dirty="0">
                <a:solidFill>
                  <a:srgbClr val="C00000"/>
                </a:solidFill>
                <a:effectLst/>
                <a:latin typeface="Source Sans Pro" panose="020B0503030403020204" pitchFamily="34" charset="0"/>
                <a:ea typeface="Source Sans Pro" panose="020B0503030403020204" pitchFamily="34" charset="0"/>
              </a:rPr>
              <a:t>Never</a:t>
            </a:r>
            <a:r>
              <a:rPr lang="en-US" sz="2800" b="0" i="0" dirty="0">
                <a:effectLst/>
                <a:latin typeface="Source Sans Pro" panose="020B0503030403020204" pitchFamily="34" charset="0"/>
                <a:ea typeface="Source Sans Pro" panose="020B0503030403020204" pitchFamily="34" charset="0"/>
              </a:rPr>
              <a:t> pay back evil for evil to anyone. Respect what is right in the sight of all men.</a:t>
            </a:r>
            <a:endParaRPr lang="en-US" sz="28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150BFCBE-4C37-1E0E-BF9A-0F2F1E6C6606}"/>
              </a:ext>
            </a:extLst>
          </p:cNvPr>
          <p:cNvSpPr txBox="1"/>
          <p:nvPr/>
        </p:nvSpPr>
        <p:spPr>
          <a:xfrm>
            <a:off x="5162923" y="158113"/>
            <a:ext cx="6744327"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oucherie Block" panose="02000506000000020004" pitchFamily="2" charset="0"/>
              </a:rPr>
              <a:t>Looking Past your Own Nose</a:t>
            </a:r>
          </a:p>
        </p:txBody>
      </p:sp>
      <p:sp>
        <p:nvSpPr>
          <p:cNvPr id="4" name="Rectangle: Rounded Corners 3">
            <a:extLst>
              <a:ext uri="{FF2B5EF4-FFF2-40B4-BE49-F238E27FC236}">
                <a16:creationId xmlns:a16="http://schemas.microsoft.com/office/drawing/2014/main" id="{A7BC11FB-2CF5-80E0-921C-46BB49490EB0}"/>
              </a:ext>
            </a:extLst>
          </p:cNvPr>
          <p:cNvSpPr/>
          <p:nvPr/>
        </p:nvSpPr>
        <p:spPr>
          <a:xfrm>
            <a:off x="5341424" y="937182"/>
            <a:ext cx="6565826" cy="5683074"/>
          </a:xfrm>
          <a:prstGeom prst="roundRect">
            <a:avLst>
              <a:gd name="adj" fmla="val 4283"/>
            </a:avLst>
          </a:prstGeom>
          <a:solidFill>
            <a:schemeClr val="bg1">
              <a:alpha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E73B4-1398-E9F1-F6C8-82EAA128C1AB}"/>
              </a:ext>
            </a:extLst>
          </p:cNvPr>
          <p:cNvSpPr txBox="1"/>
          <p:nvPr/>
        </p:nvSpPr>
        <p:spPr>
          <a:xfrm>
            <a:off x="5448136" y="2466874"/>
            <a:ext cx="6352402" cy="246221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Bless those who </a:t>
            </a:r>
            <a:r>
              <a:rPr lang="en-US" sz="3600" dirty="0">
                <a:solidFill>
                  <a:srgbClr val="C00000"/>
                </a:solidFill>
                <a:latin typeface="Oswald" pitchFamily="2" charset="0"/>
                <a:ea typeface="Source Sans Pro" panose="020B0503030403020204" pitchFamily="34" charset="0"/>
              </a:rPr>
              <a:t>harm you</a:t>
            </a:r>
            <a:r>
              <a:rPr lang="en-US" sz="3600" dirty="0">
                <a:latin typeface="Oswald" pitchFamily="2" charset="0"/>
                <a:ea typeface="Source Sans Pro" panose="020B0503030403020204" pitchFamily="34" charset="0"/>
              </a:rPr>
              <a:t>! No cursing allowed! (1 Peter 3:9)</a:t>
            </a:r>
          </a:p>
          <a:p>
            <a:pPr marL="342900" indent="-342900">
              <a:spcAft>
                <a:spcPts val="1200"/>
              </a:spcAft>
              <a:buFont typeface="Arial" panose="020B0604020202020204" pitchFamily="34" charset="0"/>
              <a:buChar char="•"/>
            </a:pPr>
            <a:r>
              <a:rPr lang="en-US" sz="3600" dirty="0">
                <a:latin typeface="Oswald" pitchFamily="2" charset="0"/>
                <a:ea typeface="Source Sans Pro" panose="020B0503030403020204" pitchFamily="34" charset="0"/>
              </a:rPr>
              <a:t>^Remember the “</a:t>
            </a:r>
            <a:r>
              <a:rPr lang="en-US" sz="3600" dirty="0">
                <a:solidFill>
                  <a:srgbClr val="C00000"/>
                </a:solidFill>
                <a:latin typeface="Oswald" pitchFamily="2" charset="0"/>
                <a:ea typeface="Source Sans Pro" panose="020B0503030403020204" pitchFamily="34" charset="0"/>
              </a:rPr>
              <a:t>living sacrifice</a:t>
            </a:r>
            <a:r>
              <a:rPr lang="en-US" sz="3600" dirty="0">
                <a:latin typeface="Oswald" pitchFamily="2" charset="0"/>
                <a:ea typeface="Source Sans Pro" panose="020B0503030403020204" pitchFamily="34" charset="0"/>
              </a:rPr>
              <a:t>” exhortation?!</a:t>
            </a:r>
          </a:p>
        </p:txBody>
      </p:sp>
    </p:spTree>
    <p:extLst>
      <p:ext uri="{BB962C8B-B14F-4D97-AF65-F5344CB8AC3E}">
        <p14:creationId xmlns:p14="http://schemas.microsoft.com/office/powerpoint/2010/main" val="45299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1638</TotalTime>
  <Words>890</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Oswald</vt:lpstr>
      <vt:lpstr>Calibri</vt:lpstr>
      <vt:lpstr>Source Sans Pro</vt:lpstr>
      <vt:lpstr>Aptos</vt:lpstr>
      <vt:lpstr>Boucherie Block</vt:lpstr>
      <vt:lpstr>Calibri Light</vt:lpstr>
      <vt:lpstr>Bebas Neue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Tramell (STRAM2195)</dc:creator>
  <cp:lastModifiedBy>Todd Reynolds</cp:lastModifiedBy>
  <cp:revision>39</cp:revision>
  <dcterms:created xsi:type="dcterms:W3CDTF">2024-01-02T12:56:27Z</dcterms:created>
  <dcterms:modified xsi:type="dcterms:W3CDTF">2024-03-10T04:03:09Z</dcterms:modified>
</cp:coreProperties>
</file>