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sldIdLst>
    <p:sldId id="257" r:id="rId2"/>
    <p:sldId id="301" r:id="rId3"/>
    <p:sldId id="279" r:id="rId4"/>
    <p:sldId id="302" r:id="rId5"/>
    <p:sldId id="293" r:id="rId6"/>
    <p:sldId id="306" r:id="rId7"/>
    <p:sldId id="303" r:id="rId8"/>
    <p:sldId id="263" r:id="rId9"/>
    <p:sldId id="309" r:id="rId10"/>
    <p:sldId id="308" r:id="rId11"/>
    <p:sldId id="307" r:id="rId12"/>
    <p:sldId id="304" r:id="rId13"/>
    <p:sldId id="305" r:id="rId14"/>
  </p:sldIdLst>
  <p:sldSz cx="12192000" cy="6858000"/>
  <p:notesSz cx="6858000" cy="9144000"/>
  <p:embeddedFontLst>
    <p:embeddedFont>
      <p:font typeface="Bebas Neue" panose="020B0606020202050201" pitchFamily="34" charset="0"/>
      <p:regular r:id="rId16"/>
    </p:embeddedFont>
    <p:embeddedFont>
      <p:font typeface="Boucherie Block" panose="02000506000000020004" pitchFamily="2" charset="0"/>
      <p:regular r:id="rId17"/>
      <p:bold r:id="rId18"/>
      <p:italic r:id="rId19"/>
    </p:embeddedFont>
    <p:embeddedFont>
      <p:font typeface="Oswald" pitchFamily="2" charset="0"/>
      <p:regular r:id="rId20"/>
      <p:bold r:id="rId21"/>
    </p:embeddedFont>
    <p:embeddedFont>
      <p:font typeface="Source Sans Pro" panose="020B050303040302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A00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998B0E-2ECF-46F4-A366-11AF44CDF364}" v="2221" dt="2024-01-02T23:36:19.9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693" autoAdjust="0"/>
    <p:restoredTop sz="94660"/>
  </p:normalViewPr>
  <p:slideViewPr>
    <p:cSldViewPr snapToGrid="0">
      <p:cViewPr varScale="1">
        <p:scale>
          <a:sx n="104" d="100"/>
          <a:sy n="104" d="100"/>
        </p:scale>
        <p:origin x="1914" y="108"/>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8F6201-2435-4A23-AF08-EFEC4C82974D}" type="datetimeFigureOut">
              <a:rPr lang="en-US" smtClean="0"/>
              <a:t>3/17/2024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FC8E6-5C5E-4956-994F-8B9E961D0E2F}" type="slidenum">
              <a:rPr lang="en-US" smtClean="0"/>
              <a:t>‹#›</a:t>
            </a:fld>
            <a:endParaRPr lang="en-US"/>
          </a:p>
        </p:txBody>
      </p:sp>
    </p:spTree>
    <p:extLst>
      <p:ext uri="{BB962C8B-B14F-4D97-AF65-F5344CB8AC3E}">
        <p14:creationId xmlns:p14="http://schemas.microsoft.com/office/powerpoint/2010/main" val="204684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BFC8E6-5C5E-4956-994F-8B9E961D0E2F}" type="slidenum">
              <a:rPr lang="en-US" smtClean="0"/>
              <a:t>5</a:t>
            </a:fld>
            <a:endParaRPr lang="en-US"/>
          </a:p>
        </p:txBody>
      </p:sp>
    </p:spTree>
    <p:extLst>
      <p:ext uri="{BB962C8B-B14F-4D97-AF65-F5344CB8AC3E}">
        <p14:creationId xmlns:p14="http://schemas.microsoft.com/office/powerpoint/2010/main" val="408256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BFC8E6-5C5E-4956-994F-8B9E961D0E2F}" type="slidenum">
              <a:rPr lang="en-US" smtClean="0"/>
              <a:t>6</a:t>
            </a:fld>
            <a:endParaRPr lang="en-US"/>
          </a:p>
        </p:txBody>
      </p:sp>
    </p:spTree>
    <p:extLst>
      <p:ext uri="{BB962C8B-B14F-4D97-AF65-F5344CB8AC3E}">
        <p14:creationId xmlns:p14="http://schemas.microsoft.com/office/powerpoint/2010/main" val="600751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BFC8E6-5C5E-4956-994F-8B9E961D0E2F}" type="slidenum">
              <a:rPr lang="en-US" smtClean="0"/>
              <a:t>7</a:t>
            </a:fld>
            <a:endParaRPr lang="en-US"/>
          </a:p>
        </p:txBody>
      </p:sp>
    </p:spTree>
    <p:extLst>
      <p:ext uri="{BB962C8B-B14F-4D97-AF65-F5344CB8AC3E}">
        <p14:creationId xmlns:p14="http://schemas.microsoft.com/office/powerpoint/2010/main" val="986504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FD2E4-C049-292D-E772-4A6E167D93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083D49-CF12-BBAB-F303-FAE8593C8F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7B1674-2898-9607-77A4-4F3126E010D6}"/>
              </a:ext>
            </a:extLst>
          </p:cNvPr>
          <p:cNvSpPr>
            <a:spLocks noGrp="1"/>
          </p:cNvSpPr>
          <p:nvPr>
            <p:ph type="dt" sz="half" idx="10"/>
          </p:nvPr>
        </p:nvSpPr>
        <p:spPr/>
        <p:txBody>
          <a:bodyPr/>
          <a:lstStyle/>
          <a:p>
            <a:fld id="{7A2298F4-543C-4123-BBC0-9422E271BFC3}" type="datetimeFigureOut">
              <a:rPr lang="en-US" smtClean="0"/>
              <a:t>3/17/2024</a:t>
            </a:fld>
            <a:endParaRPr lang="en-US"/>
          </a:p>
        </p:txBody>
      </p:sp>
      <p:sp>
        <p:nvSpPr>
          <p:cNvPr id="5" name="Footer Placeholder 4">
            <a:extLst>
              <a:ext uri="{FF2B5EF4-FFF2-40B4-BE49-F238E27FC236}">
                <a16:creationId xmlns:a16="http://schemas.microsoft.com/office/drawing/2014/main" id="{F11E532A-A0C4-9D58-316A-0860ECF71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1BE585-7998-B280-1178-6B519D56DC3F}"/>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4132297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0624F-0173-D9CE-0F98-C5E59B8FFB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546215-7564-33EF-8ADB-D76135EA03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7E7A57-D8FC-A401-443E-F164329A8948}"/>
              </a:ext>
            </a:extLst>
          </p:cNvPr>
          <p:cNvSpPr>
            <a:spLocks noGrp="1"/>
          </p:cNvSpPr>
          <p:nvPr>
            <p:ph type="dt" sz="half" idx="10"/>
          </p:nvPr>
        </p:nvSpPr>
        <p:spPr/>
        <p:txBody>
          <a:bodyPr/>
          <a:lstStyle/>
          <a:p>
            <a:fld id="{7A2298F4-543C-4123-BBC0-9422E271BFC3}" type="datetimeFigureOut">
              <a:rPr lang="en-US" smtClean="0"/>
              <a:t>3/17/2024</a:t>
            </a:fld>
            <a:endParaRPr lang="en-US"/>
          </a:p>
        </p:txBody>
      </p:sp>
      <p:sp>
        <p:nvSpPr>
          <p:cNvPr id="5" name="Footer Placeholder 4">
            <a:extLst>
              <a:ext uri="{FF2B5EF4-FFF2-40B4-BE49-F238E27FC236}">
                <a16:creationId xmlns:a16="http://schemas.microsoft.com/office/drawing/2014/main" id="{B0A53C90-9C2A-F9B6-C809-E7C97B93B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BA872-D0B7-B836-5120-5EBEE4171D05}"/>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3153676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160D60-BE30-096B-61A0-BB8CE9C492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4C3037-161F-710D-95C7-81FE018383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79A638-60E9-2443-0681-E2044A36E2CD}"/>
              </a:ext>
            </a:extLst>
          </p:cNvPr>
          <p:cNvSpPr>
            <a:spLocks noGrp="1"/>
          </p:cNvSpPr>
          <p:nvPr>
            <p:ph type="dt" sz="half" idx="10"/>
          </p:nvPr>
        </p:nvSpPr>
        <p:spPr/>
        <p:txBody>
          <a:bodyPr/>
          <a:lstStyle/>
          <a:p>
            <a:fld id="{7A2298F4-543C-4123-BBC0-9422E271BFC3}" type="datetimeFigureOut">
              <a:rPr lang="en-US" smtClean="0"/>
              <a:t>3/17/2024</a:t>
            </a:fld>
            <a:endParaRPr lang="en-US"/>
          </a:p>
        </p:txBody>
      </p:sp>
      <p:sp>
        <p:nvSpPr>
          <p:cNvPr id="5" name="Footer Placeholder 4">
            <a:extLst>
              <a:ext uri="{FF2B5EF4-FFF2-40B4-BE49-F238E27FC236}">
                <a16:creationId xmlns:a16="http://schemas.microsoft.com/office/drawing/2014/main" id="{B49C6C14-0AB3-1FF3-4D4B-88492AF6A9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F91CF1-8EDB-A208-EE52-F91A30111460}"/>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3651567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9FE56-987D-1E49-34CD-D290E13FE8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6BC6D1-34D1-A7F6-05BC-5E2AF48009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8B5B98-D8F4-B78E-BA9D-D8EE2D3DD1FA}"/>
              </a:ext>
            </a:extLst>
          </p:cNvPr>
          <p:cNvSpPr>
            <a:spLocks noGrp="1"/>
          </p:cNvSpPr>
          <p:nvPr>
            <p:ph type="dt" sz="half" idx="10"/>
          </p:nvPr>
        </p:nvSpPr>
        <p:spPr/>
        <p:txBody>
          <a:bodyPr/>
          <a:lstStyle/>
          <a:p>
            <a:fld id="{7A2298F4-543C-4123-BBC0-9422E271BFC3}" type="datetimeFigureOut">
              <a:rPr lang="en-US" smtClean="0"/>
              <a:t>3/17/2024</a:t>
            </a:fld>
            <a:endParaRPr lang="en-US"/>
          </a:p>
        </p:txBody>
      </p:sp>
      <p:sp>
        <p:nvSpPr>
          <p:cNvPr id="5" name="Footer Placeholder 4">
            <a:extLst>
              <a:ext uri="{FF2B5EF4-FFF2-40B4-BE49-F238E27FC236}">
                <a16:creationId xmlns:a16="http://schemas.microsoft.com/office/drawing/2014/main" id="{B13BCF4E-9254-095D-8B20-040AF807C9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0148FB-DACB-4A08-688D-F3915D5621EA}"/>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3612432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8BD96-0EBB-93CC-5C5A-A9F9B4D23D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830D2B-8A30-FA85-6540-56A2119866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B65919-C8B4-DDB5-F708-2765FB040E7D}"/>
              </a:ext>
            </a:extLst>
          </p:cNvPr>
          <p:cNvSpPr>
            <a:spLocks noGrp="1"/>
          </p:cNvSpPr>
          <p:nvPr>
            <p:ph type="dt" sz="half" idx="10"/>
          </p:nvPr>
        </p:nvSpPr>
        <p:spPr/>
        <p:txBody>
          <a:bodyPr/>
          <a:lstStyle/>
          <a:p>
            <a:fld id="{7A2298F4-543C-4123-BBC0-9422E271BFC3}" type="datetimeFigureOut">
              <a:rPr lang="en-US" smtClean="0"/>
              <a:t>3/17/2024</a:t>
            </a:fld>
            <a:endParaRPr lang="en-US"/>
          </a:p>
        </p:txBody>
      </p:sp>
      <p:sp>
        <p:nvSpPr>
          <p:cNvPr id="5" name="Footer Placeholder 4">
            <a:extLst>
              <a:ext uri="{FF2B5EF4-FFF2-40B4-BE49-F238E27FC236}">
                <a16:creationId xmlns:a16="http://schemas.microsoft.com/office/drawing/2014/main" id="{B299DE90-58BA-40AD-2392-95B6C014AA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690795-3EF5-53DC-489C-347418BAA434}"/>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178981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89995-E80E-FD00-1AD7-3006C522FB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EECCD0-5A18-0333-39BF-E5696C6A50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06F32F-1BC4-B428-5B3C-93A0F8F6FE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52439A-7273-8FD5-28F6-7EE91F2A3195}"/>
              </a:ext>
            </a:extLst>
          </p:cNvPr>
          <p:cNvSpPr>
            <a:spLocks noGrp="1"/>
          </p:cNvSpPr>
          <p:nvPr>
            <p:ph type="dt" sz="half" idx="10"/>
          </p:nvPr>
        </p:nvSpPr>
        <p:spPr/>
        <p:txBody>
          <a:bodyPr/>
          <a:lstStyle/>
          <a:p>
            <a:fld id="{7A2298F4-543C-4123-BBC0-9422E271BFC3}" type="datetimeFigureOut">
              <a:rPr lang="en-US" smtClean="0"/>
              <a:t>3/17/2024</a:t>
            </a:fld>
            <a:endParaRPr lang="en-US"/>
          </a:p>
        </p:txBody>
      </p:sp>
      <p:sp>
        <p:nvSpPr>
          <p:cNvPr id="6" name="Footer Placeholder 5">
            <a:extLst>
              <a:ext uri="{FF2B5EF4-FFF2-40B4-BE49-F238E27FC236}">
                <a16:creationId xmlns:a16="http://schemas.microsoft.com/office/drawing/2014/main" id="{91C2C7AC-18F3-649E-311A-D7BED5AB72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1BC3FC-7969-4334-EBF0-577F08554692}"/>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1861838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205EF-06A8-B45B-7C5A-7484D839FC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F48AB4-7B93-A85B-07C2-28D411A70E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AA15AF-7244-1301-BB8B-607044ECBD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80F78B-295D-6C31-9520-57225B66E5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28CF01-11C6-5626-0FBA-E751A70971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C11F23-7987-31B6-3718-B3D35CD4BF1D}"/>
              </a:ext>
            </a:extLst>
          </p:cNvPr>
          <p:cNvSpPr>
            <a:spLocks noGrp="1"/>
          </p:cNvSpPr>
          <p:nvPr>
            <p:ph type="dt" sz="half" idx="10"/>
          </p:nvPr>
        </p:nvSpPr>
        <p:spPr/>
        <p:txBody>
          <a:bodyPr/>
          <a:lstStyle/>
          <a:p>
            <a:fld id="{7A2298F4-543C-4123-BBC0-9422E271BFC3}" type="datetimeFigureOut">
              <a:rPr lang="en-US" smtClean="0"/>
              <a:t>3/17/2024</a:t>
            </a:fld>
            <a:endParaRPr lang="en-US"/>
          </a:p>
        </p:txBody>
      </p:sp>
      <p:sp>
        <p:nvSpPr>
          <p:cNvPr id="8" name="Footer Placeholder 7">
            <a:extLst>
              <a:ext uri="{FF2B5EF4-FFF2-40B4-BE49-F238E27FC236}">
                <a16:creationId xmlns:a16="http://schemas.microsoft.com/office/drawing/2014/main" id="{52DF7442-CEAE-3B34-4B0E-FE6BF22E32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A1F19E-E505-7E90-F3CD-0A7DF3492414}"/>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91984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31FE-93A5-A545-15EF-2F8EFA4551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04365C-CF2A-D3F0-0E2B-48658B4AEF20}"/>
              </a:ext>
            </a:extLst>
          </p:cNvPr>
          <p:cNvSpPr>
            <a:spLocks noGrp="1"/>
          </p:cNvSpPr>
          <p:nvPr>
            <p:ph type="dt" sz="half" idx="10"/>
          </p:nvPr>
        </p:nvSpPr>
        <p:spPr/>
        <p:txBody>
          <a:bodyPr/>
          <a:lstStyle/>
          <a:p>
            <a:fld id="{7A2298F4-543C-4123-BBC0-9422E271BFC3}" type="datetimeFigureOut">
              <a:rPr lang="en-US" smtClean="0"/>
              <a:t>3/17/2024</a:t>
            </a:fld>
            <a:endParaRPr lang="en-US"/>
          </a:p>
        </p:txBody>
      </p:sp>
      <p:sp>
        <p:nvSpPr>
          <p:cNvPr id="4" name="Footer Placeholder 3">
            <a:extLst>
              <a:ext uri="{FF2B5EF4-FFF2-40B4-BE49-F238E27FC236}">
                <a16:creationId xmlns:a16="http://schemas.microsoft.com/office/drawing/2014/main" id="{C193B05F-3034-AFC5-8471-BEF66CD75F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2425F0-006C-01F3-EF2F-FE41066D10B2}"/>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1702174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F0E0C-9758-2AC6-9BB7-D3DACD039D9B}"/>
              </a:ext>
            </a:extLst>
          </p:cNvPr>
          <p:cNvSpPr>
            <a:spLocks noGrp="1"/>
          </p:cNvSpPr>
          <p:nvPr>
            <p:ph type="dt" sz="half" idx="10"/>
          </p:nvPr>
        </p:nvSpPr>
        <p:spPr/>
        <p:txBody>
          <a:bodyPr/>
          <a:lstStyle/>
          <a:p>
            <a:fld id="{7A2298F4-543C-4123-BBC0-9422E271BFC3}" type="datetimeFigureOut">
              <a:rPr lang="en-US" smtClean="0"/>
              <a:t>3/17/2024</a:t>
            </a:fld>
            <a:endParaRPr lang="en-US"/>
          </a:p>
        </p:txBody>
      </p:sp>
      <p:sp>
        <p:nvSpPr>
          <p:cNvPr id="3" name="Footer Placeholder 2">
            <a:extLst>
              <a:ext uri="{FF2B5EF4-FFF2-40B4-BE49-F238E27FC236}">
                <a16:creationId xmlns:a16="http://schemas.microsoft.com/office/drawing/2014/main" id="{E5C88A89-665E-D9A4-99F2-28A413A090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454E8A-7C5B-6076-971D-12F144FE95B5}"/>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2343825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5FF3A-C20B-612F-D511-223BE166DC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B867C3-1A00-B764-15DE-99D717090A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19C62F-5053-2E4C-8463-AF9A6FD4CE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4F0713-9BA0-3783-5912-AFF4D987B4F9}"/>
              </a:ext>
            </a:extLst>
          </p:cNvPr>
          <p:cNvSpPr>
            <a:spLocks noGrp="1"/>
          </p:cNvSpPr>
          <p:nvPr>
            <p:ph type="dt" sz="half" idx="10"/>
          </p:nvPr>
        </p:nvSpPr>
        <p:spPr/>
        <p:txBody>
          <a:bodyPr/>
          <a:lstStyle/>
          <a:p>
            <a:fld id="{7A2298F4-543C-4123-BBC0-9422E271BFC3}" type="datetimeFigureOut">
              <a:rPr lang="en-US" smtClean="0"/>
              <a:t>3/17/2024</a:t>
            </a:fld>
            <a:endParaRPr lang="en-US"/>
          </a:p>
        </p:txBody>
      </p:sp>
      <p:sp>
        <p:nvSpPr>
          <p:cNvPr id="6" name="Footer Placeholder 5">
            <a:extLst>
              <a:ext uri="{FF2B5EF4-FFF2-40B4-BE49-F238E27FC236}">
                <a16:creationId xmlns:a16="http://schemas.microsoft.com/office/drawing/2014/main" id="{09922027-C0D9-61FA-9D2A-9F9B5F357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D75135-DE26-BD25-D45F-312837B67966}"/>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781732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02A2C-FEB2-8BE9-7244-DE1AA7788A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1D4819-68FB-CD00-5956-7F0F865C43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2FD423-A2E6-BD9E-AE91-DC0989349C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A08915-000F-37DF-CA1B-D3DD92CF85FA}"/>
              </a:ext>
            </a:extLst>
          </p:cNvPr>
          <p:cNvSpPr>
            <a:spLocks noGrp="1"/>
          </p:cNvSpPr>
          <p:nvPr>
            <p:ph type="dt" sz="half" idx="10"/>
          </p:nvPr>
        </p:nvSpPr>
        <p:spPr/>
        <p:txBody>
          <a:bodyPr/>
          <a:lstStyle/>
          <a:p>
            <a:fld id="{7A2298F4-543C-4123-BBC0-9422E271BFC3}" type="datetimeFigureOut">
              <a:rPr lang="en-US" smtClean="0"/>
              <a:t>3/17/2024</a:t>
            </a:fld>
            <a:endParaRPr lang="en-US"/>
          </a:p>
        </p:txBody>
      </p:sp>
      <p:sp>
        <p:nvSpPr>
          <p:cNvPr id="6" name="Footer Placeholder 5">
            <a:extLst>
              <a:ext uri="{FF2B5EF4-FFF2-40B4-BE49-F238E27FC236}">
                <a16:creationId xmlns:a16="http://schemas.microsoft.com/office/drawing/2014/main" id="{329CB1C8-8E2C-27A3-E2C9-43B2CE9145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BF48DB-23A7-412E-6DA7-CF42FE0EB522}"/>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2710613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E30F73-B141-B8EB-2AB9-3CC0C719E9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8C5888-DEDD-F48B-64A5-8E74C96744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96E8CD-E99B-5219-C9C6-CE65A0602A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298F4-543C-4123-BBC0-9422E271BFC3}" type="datetimeFigureOut">
              <a:rPr lang="en-US" smtClean="0"/>
              <a:t>3/17/2024</a:t>
            </a:fld>
            <a:endParaRPr lang="en-US"/>
          </a:p>
        </p:txBody>
      </p:sp>
      <p:sp>
        <p:nvSpPr>
          <p:cNvPr id="5" name="Footer Placeholder 4">
            <a:extLst>
              <a:ext uri="{FF2B5EF4-FFF2-40B4-BE49-F238E27FC236}">
                <a16:creationId xmlns:a16="http://schemas.microsoft.com/office/drawing/2014/main" id="{743A419D-486F-3DC0-2B6C-337398E85A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91B9F3-F27E-E39C-C2AD-6593EB1F1B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7B4B6-A18B-463A-AB43-63FC44FC8BE1}" type="slidenum">
              <a:rPr lang="en-US" smtClean="0"/>
              <a:t>‹#›</a:t>
            </a:fld>
            <a:endParaRPr lang="en-US"/>
          </a:p>
        </p:txBody>
      </p:sp>
    </p:spTree>
    <p:extLst>
      <p:ext uri="{BB962C8B-B14F-4D97-AF65-F5344CB8AC3E}">
        <p14:creationId xmlns:p14="http://schemas.microsoft.com/office/powerpoint/2010/main" val="4251312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23AA62-4A48-FD05-FA7E-5E5A4031CB7F}"/>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1D68A79-48F9-48A6-7BA8-433FD24E733C}"/>
              </a:ext>
            </a:extLst>
          </p:cNvPr>
          <p:cNvSpPr txBox="1"/>
          <p:nvPr/>
        </p:nvSpPr>
        <p:spPr>
          <a:xfrm>
            <a:off x="2946838" y="4690163"/>
            <a:ext cx="6298324" cy="646331"/>
          </a:xfrm>
          <a:prstGeom prst="rect">
            <a:avLst/>
          </a:prstGeom>
          <a:noFill/>
        </p:spPr>
        <p:txBody>
          <a:bodyPr wrap="square" rtlCol="0">
            <a:spAutoFit/>
          </a:bodyPr>
          <a:lstStyle/>
          <a:p>
            <a:pPr algn="ctr"/>
            <a:r>
              <a:rPr lang="en-US" sz="3600" dirty="0">
                <a:effectLst>
                  <a:outerShdw blurRad="38100" dist="38100" dir="2700000" algn="tl">
                    <a:srgbClr val="000000">
                      <a:alpha val="43137"/>
                    </a:srgbClr>
                  </a:outerShdw>
                </a:effectLst>
                <a:latin typeface="Oswald" pitchFamily="2" charset="0"/>
                <a:ea typeface="Source Sans Pro" panose="020B0503030403020204" pitchFamily="34" charset="0"/>
              </a:rPr>
              <a:t>Chapter 14</a:t>
            </a:r>
          </a:p>
        </p:txBody>
      </p:sp>
      <p:sp>
        <p:nvSpPr>
          <p:cNvPr id="4" name="TextBox 3">
            <a:extLst>
              <a:ext uri="{FF2B5EF4-FFF2-40B4-BE49-F238E27FC236}">
                <a16:creationId xmlns:a16="http://schemas.microsoft.com/office/drawing/2014/main" id="{5A70799B-46B6-6159-9409-C37D5F4B522A}"/>
              </a:ext>
            </a:extLst>
          </p:cNvPr>
          <p:cNvSpPr txBox="1"/>
          <p:nvPr/>
        </p:nvSpPr>
        <p:spPr>
          <a:xfrm>
            <a:off x="581891" y="836976"/>
            <a:ext cx="11028218" cy="1508105"/>
          </a:xfrm>
          <a:prstGeom prst="rect">
            <a:avLst/>
          </a:prstGeom>
          <a:noFill/>
        </p:spPr>
        <p:txBody>
          <a:bodyPr wrap="square" rtlCol="0">
            <a:spAutoFit/>
          </a:bodyPr>
          <a:lstStyle/>
          <a:p>
            <a:pPr algn="ctr"/>
            <a:r>
              <a:rPr lang="en-US" sz="6000" dirty="0">
                <a:effectLst>
                  <a:outerShdw blurRad="38100" dist="38100" dir="2700000" algn="tl">
                    <a:srgbClr val="000000">
                      <a:alpha val="43137"/>
                    </a:srgbClr>
                  </a:outerShdw>
                </a:effectLst>
                <a:latin typeface="Oswald" pitchFamily="2" charset="0"/>
                <a:ea typeface="Roboto Condensed SemiBold" panose="02000000000000000000" pitchFamily="2" charset="0"/>
              </a:rPr>
              <a:t>Pursue Peace to Build Up</a:t>
            </a:r>
          </a:p>
          <a:p>
            <a:pPr algn="ctr"/>
            <a:r>
              <a:rPr lang="en-US" sz="3200" dirty="0">
                <a:effectLst>
                  <a:outerShdw blurRad="38100" dist="38100" dir="2700000" algn="tl">
                    <a:srgbClr val="000000">
                      <a:alpha val="43137"/>
                    </a:srgbClr>
                  </a:outerShdw>
                </a:effectLst>
                <a:latin typeface="Oswald" pitchFamily="2" charset="0"/>
                <a:ea typeface="Roboto Condensed SemiBold" panose="02000000000000000000" pitchFamily="2" charset="0"/>
              </a:rPr>
              <a:t>v 19</a:t>
            </a:r>
          </a:p>
        </p:txBody>
      </p:sp>
    </p:spTree>
    <p:extLst>
      <p:ext uri="{BB962C8B-B14F-4D97-AF65-F5344CB8AC3E}">
        <p14:creationId xmlns:p14="http://schemas.microsoft.com/office/powerpoint/2010/main" val="1819275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A8C6CBC4-015C-69C8-FD09-B7C9C64C0DAC}"/>
              </a:ext>
            </a:extLst>
          </p:cNvPr>
          <p:cNvSpPr/>
          <p:nvPr/>
        </p:nvSpPr>
        <p:spPr>
          <a:xfrm>
            <a:off x="443802" y="1457531"/>
            <a:ext cx="11304395" cy="4753303"/>
          </a:xfrm>
          <a:prstGeom prst="roundRect">
            <a:avLst>
              <a:gd name="adj" fmla="val 4283"/>
            </a:avLst>
          </a:prstGeom>
          <a:solidFill>
            <a:schemeClr val="bg1">
              <a:alpha val="8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BFF7844-3FAC-82BB-B267-6A9B954558FA}"/>
              </a:ext>
            </a:extLst>
          </p:cNvPr>
          <p:cNvSpPr txBox="1"/>
          <p:nvPr/>
        </p:nvSpPr>
        <p:spPr>
          <a:xfrm>
            <a:off x="1445413" y="2680020"/>
            <a:ext cx="9301171" cy="2308324"/>
          </a:xfrm>
          <a:prstGeom prst="rect">
            <a:avLst/>
          </a:prstGeom>
          <a:noFill/>
        </p:spPr>
        <p:txBody>
          <a:bodyPr wrap="square" rtlCol="0">
            <a:spAutoFit/>
          </a:bodyPr>
          <a:lstStyle/>
          <a:p>
            <a:pPr algn="ctr">
              <a:spcAft>
                <a:spcPts val="1200"/>
              </a:spcAft>
            </a:pPr>
            <a:r>
              <a:rPr lang="en-US" sz="4800" dirty="0">
                <a:latin typeface="Oswald" pitchFamily="2" charset="0"/>
                <a:ea typeface="Source Sans Pro" panose="020B0503030403020204" pitchFamily="34" charset="0"/>
              </a:rPr>
              <a:t>A husband believes his wife should wear a covering, but his wife believes it is unnecessary?</a:t>
            </a:r>
          </a:p>
        </p:txBody>
      </p:sp>
      <p:sp>
        <p:nvSpPr>
          <p:cNvPr id="6" name="TextBox 5">
            <a:extLst>
              <a:ext uri="{FF2B5EF4-FFF2-40B4-BE49-F238E27FC236}">
                <a16:creationId xmlns:a16="http://schemas.microsoft.com/office/drawing/2014/main" id="{3D1F075F-FD8B-0887-ECB2-8288C38C029C}"/>
              </a:ext>
            </a:extLst>
          </p:cNvPr>
          <p:cNvSpPr txBox="1"/>
          <p:nvPr/>
        </p:nvSpPr>
        <p:spPr>
          <a:xfrm>
            <a:off x="1584036" y="429088"/>
            <a:ext cx="9023927" cy="923330"/>
          </a:xfrm>
          <a:prstGeom prst="rect">
            <a:avLst/>
          </a:prstGeom>
          <a:noFill/>
        </p:spPr>
        <p:txBody>
          <a:bodyPr wrap="square" rtlCol="0">
            <a:spAutoFit/>
          </a:bodyPr>
          <a:lstStyle/>
          <a:p>
            <a:pPr algn="ctr"/>
            <a:r>
              <a:rPr lang="en-US" sz="5400" dirty="0">
                <a:effectLst>
                  <a:outerShdw blurRad="38100" dist="38100" dir="2700000" algn="tl">
                    <a:srgbClr val="000000">
                      <a:alpha val="43137"/>
                    </a:srgbClr>
                  </a:outerShdw>
                </a:effectLst>
                <a:latin typeface="Boucherie Block" panose="02000506000000020004" pitchFamily="2" charset="0"/>
              </a:rPr>
              <a:t>What if…</a:t>
            </a:r>
          </a:p>
        </p:txBody>
      </p:sp>
    </p:spTree>
    <p:extLst>
      <p:ext uri="{BB962C8B-B14F-4D97-AF65-F5344CB8AC3E}">
        <p14:creationId xmlns:p14="http://schemas.microsoft.com/office/powerpoint/2010/main" val="223999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A8C6CBC4-015C-69C8-FD09-B7C9C64C0DAC}"/>
              </a:ext>
            </a:extLst>
          </p:cNvPr>
          <p:cNvSpPr/>
          <p:nvPr/>
        </p:nvSpPr>
        <p:spPr>
          <a:xfrm>
            <a:off x="443802" y="1457531"/>
            <a:ext cx="11304395" cy="4753303"/>
          </a:xfrm>
          <a:prstGeom prst="roundRect">
            <a:avLst>
              <a:gd name="adj" fmla="val 4283"/>
            </a:avLst>
          </a:prstGeom>
          <a:solidFill>
            <a:schemeClr val="bg1">
              <a:alpha val="8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BFF7844-3FAC-82BB-B267-6A9B954558FA}"/>
              </a:ext>
            </a:extLst>
          </p:cNvPr>
          <p:cNvSpPr txBox="1"/>
          <p:nvPr/>
        </p:nvSpPr>
        <p:spPr>
          <a:xfrm>
            <a:off x="918940" y="2353481"/>
            <a:ext cx="10354117" cy="3046988"/>
          </a:xfrm>
          <a:prstGeom prst="rect">
            <a:avLst/>
          </a:prstGeom>
          <a:noFill/>
        </p:spPr>
        <p:txBody>
          <a:bodyPr wrap="square" rtlCol="0">
            <a:spAutoFit/>
          </a:bodyPr>
          <a:lstStyle/>
          <a:p>
            <a:pPr algn="ctr">
              <a:spcAft>
                <a:spcPts val="1200"/>
              </a:spcAft>
            </a:pPr>
            <a:r>
              <a:rPr lang="en-US" sz="4800" dirty="0">
                <a:latin typeface="Oswald" pitchFamily="2" charset="0"/>
                <a:ea typeface="Source Sans Pro" panose="020B0503030403020204" pitchFamily="34" charset="0"/>
              </a:rPr>
              <a:t>The elders decide to build a new building and a brother strongly disagrees saying it violates his conscience because he believes it is unscriptural?</a:t>
            </a:r>
          </a:p>
        </p:txBody>
      </p:sp>
      <p:sp>
        <p:nvSpPr>
          <p:cNvPr id="6" name="TextBox 5">
            <a:extLst>
              <a:ext uri="{FF2B5EF4-FFF2-40B4-BE49-F238E27FC236}">
                <a16:creationId xmlns:a16="http://schemas.microsoft.com/office/drawing/2014/main" id="{3D1F075F-FD8B-0887-ECB2-8288C38C029C}"/>
              </a:ext>
            </a:extLst>
          </p:cNvPr>
          <p:cNvSpPr txBox="1"/>
          <p:nvPr/>
        </p:nvSpPr>
        <p:spPr>
          <a:xfrm>
            <a:off x="1584036" y="429088"/>
            <a:ext cx="9023927" cy="923330"/>
          </a:xfrm>
          <a:prstGeom prst="rect">
            <a:avLst/>
          </a:prstGeom>
          <a:noFill/>
        </p:spPr>
        <p:txBody>
          <a:bodyPr wrap="square" rtlCol="0">
            <a:spAutoFit/>
          </a:bodyPr>
          <a:lstStyle/>
          <a:p>
            <a:pPr algn="ctr"/>
            <a:r>
              <a:rPr lang="en-US" sz="5400" dirty="0">
                <a:effectLst>
                  <a:outerShdw blurRad="38100" dist="38100" dir="2700000" algn="tl">
                    <a:srgbClr val="000000">
                      <a:alpha val="43137"/>
                    </a:srgbClr>
                  </a:outerShdw>
                </a:effectLst>
                <a:latin typeface="Boucherie Block" panose="02000506000000020004" pitchFamily="2" charset="0"/>
              </a:rPr>
              <a:t>What if…</a:t>
            </a:r>
          </a:p>
        </p:txBody>
      </p:sp>
    </p:spTree>
    <p:extLst>
      <p:ext uri="{BB962C8B-B14F-4D97-AF65-F5344CB8AC3E}">
        <p14:creationId xmlns:p14="http://schemas.microsoft.com/office/powerpoint/2010/main" val="424155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C938761-842D-DF30-9BE2-A958EA0C1BB0}"/>
              </a:ext>
            </a:extLst>
          </p:cNvPr>
          <p:cNvSpPr txBox="1"/>
          <p:nvPr/>
        </p:nvSpPr>
        <p:spPr>
          <a:xfrm>
            <a:off x="0" y="400779"/>
            <a:ext cx="5019040" cy="923330"/>
          </a:xfrm>
          <a:prstGeom prst="rect">
            <a:avLst/>
          </a:prstGeom>
          <a:noFill/>
        </p:spPr>
        <p:txBody>
          <a:bodyPr wrap="square" rtlCol="0">
            <a:spAutoFit/>
          </a:bodyPr>
          <a:lstStyle/>
          <a:p>
            <a:pPr algn="ctr"/>
            <a:r>
              <a:rPr lang="en-US" sz="5400" dirty="0">
                <a:effectLst>
                  <a:outerShdw blurRad="38100" dist="38100" dir="2700000" algn="tl">
                    <a:srgbClr val="000000">
                      <a:alpha val="43137"/>
                    </a:srgbClr>
                  </a:outerShdw>
                </a:effectLst>
                <a:latin typeface="Boucherie Block" panose="02000506000000020004" pitchFamily="2" charset="0"/>
              </a:rPr>
              <a:t>Romans 14:16-19</a:t>
            </a:r>
            <a:endParaRPr lang="en-US" sz="5400" dirty="0">
              <a:solidFill>
                <a:srgbClr val="C00000"/>
              </a:solidFill>
              <a:effectLst>
                <a:outerShdw blurRad="38100" dist="38100" dir="2700000" algn="tl">
                  <a:srgbClr val="000000">
                    <a:alpha val="43137"/>
                  </a:srgbClr>
                </a:outerShdw>
              </a:effectLst>
              <a:latin typeface="Boucherie Block" panose="02000506000000020004" pitchFamily="2" charset="0"/>
            </a:endParaRPr>
          </a:p>
        </p:txBody>
      </p:sp>
      <p:sp>
        <p:nvSpPr>
          <p:cNvPr id="11" name="Rectangle 10">
            <a:extLst>
              <a:ext uri="{FF2B5EF4-FFF2-40B4-BE49-F238E27FC236}">
                <a16:creationId xmlns:a16="http://schemas.microsoft.com/office/drawing/2014/main" id="{76B82C44-7D64-DFA1-7E37-886EC84A0C1F}"/>
              </a:ext>
            </a:extLst>
          </p:cNvPr>
          <p:cNvSpPr/>
          <p:nvPr/>
        </p:nvSpPr>
        <p:spPr>
          <a:xfrm>
            <a:off x="0" y="1458310"/>
            <a:ext cx="5019040" cy="5037083"/>
          </a:xfrm>
          <a:prstGeom prst="rect">
            <a:avLst/>
          </a:prstGeom>
          <a:solidFill>
            <a:schemeClr val="bg1">
              <a:alpha val="91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13223A3-D611-A389-38B2-E1E4CD8E1102}"/>
              </a:ext>
            </a:extLst>
          </p:cNvPr>
          <p:cNvSpPr txBox="1"/>
          <p:nvPr/>
        </p:nvSpPr>
        <p:spPr>
          <a:xfrm>
            <a:off x="94211" y="1776248"/>
            <a:ext cx="4830618" cy="4493538"/>
          </a:xfrm>
          <a:prstGeom prst="rect">
            <a:avLst/>
          </a:prstGeom>
          <a:noFill/>
        </p:spPr>
        <p:txBody>
          <a:bodyPr wrap="square" rtlCol="0">
            <a:spAutoFit/>
          </a:bodyPr>
          <a:lstStyle/>
          <a:p>
            <a:r>
              <a:rPr lang="en-US" sz="2600" b="0" i="0" dirty="0">
                <a:solidFill>
                  <a:srgbClr val="000000"/>
                </a:solidFill>
                <a:effectLst/>
                <a:latin typeface="Source Sans Pro" panose="020B0503030403020204" pitchFamily="34" charset="0"/>
                <a:ea typeface="Source Sans Pro" panose="020B0503030403020204" pitchFamily="34" charset="0"/>
              </a:rPr>
              <a:t>Therefore, do not let your good be spoken of as evil; for the kingdom of God is not eating and drinking, but </a:t>
            </a:r>
            <a:r>
              <a:rPr lang="en-US" sz="2600" b="0" i="0" dirty="0">
                <a:solidFill>
                  <a:srgbClr val="C00000"/>
                </a:solidFill>
                <a:effectLst/>
                <a:latin typeface="Source Sans Pro" panose="020B0503030403020204" pitchFamily="34" charset="0"/>
                <a:ea typeface="Source Sans Pro" panose="020B0503030403020204" pitchFamily="34" charset="0"/>
              </a:rPr>
              <a:t>righteousness</a:t>
            </a:r>
            <a:r>
              <a:rPr lang="en-US" sz="2600" b="0" i="0" dirty="0">
                <a:solidFill>
                  <a:srgbClr val="000000"/>
                </a:solidFill>
                <a:effectLst/>
                <a:latin typeface="Source Sans Pro" panose="020B0503030403020204" pitchFamily="34" charset="0"/>
                <a:ea typeface="Source Sans Pro" panose="020B0503030403020204" pitchFamily="34" charset="0"/>
              </a:rPr>
              <a:t> and </a:t>
            </a:r>
            <a:r>
              <a:rPr lang="en-US" sz="2600" b="0" i="0" dirty="0">
                <a:solidFill>
                  <a:srgbClr val="C00000"/>
                </a:solidFill>
                <a:effectLst/>
                <a:latin typeface="Source Sans Pro" panose="020B0503030403020204" pitchFamily="34" charset="0"/>
                <a:ea typeface="Source Sans Pro" panose="020B0503030403020204" pitchFamily="34" charset="0"/>
              </a:rPr>
              <a:t>peace</a:t>
            </a:r>
            <a:r>
              <a:rPr lang="en-US" sz="2600" b="0" i="0" dirty="0">
                <a:solidFill>
                  <a:srgbClr val="000000"/>
                </a:solidFill>
                <a:effectLst/>
                <a:latin typeface="Source Sans Pro" panose="020B0503030403020204" pitchFamily="34" charset="0"/>
                <a:ea typeface="Source Sans Pro" panose="020B0503030403020204" pitchFamily="34" charset="0"/>
              </a:rPr>
              <a:t> and </a:t>
            </a:r>
            <a:r>
              <a:rPr lang="en-US" sz="2600" b="0" i="0" dirty="0">
                <a:solidFill>
                  <a:srgbClr val="C00000"/>
                </a:solidFill>
                <a:effectLst/>
                <a:latin typeface="Source Sans Pro" panose="020B0503030403020204" pitchFamily="34" charset="0"/>
                <a:ea typeface="Source Sans Pro" panose="020B0503030403020204" pitchFamily="34" charset="0"/>
              </a:rPr>
              <a:t>joy</a:t>
            </a:r>
            <a:r>
              <a:rPr lang="en-US" sz="2600" b="0" i="0" dirty="0">
                <a:solidFill>
                  <a:srgbClr val="000000"/>
                </a:solidFill>
                <a:effectLst/>
                <a:latin typeface="Source Sans Pro" panose="020B0503030403020204" pitchFamily="34" charset="0"/>
                <a:ea typeface="Source Sans Pro" panose="020B0503030403020204" pitchFamily="34" charset="0"/>
              </a:rPr>
              <a:t> in the Holy Spirit. For he who serves Christ in these things is acceptable to God and approved by men. Therefore, let us </a:t>
            </a:r>
            <a:r>
              <a:rPr lang="en-US" sz="2600" b="0" i="0" dirty="0">
                <a:solidFill>
                  <a:srgbClr val="C00000"/>
                </a:solidFill>
                <a:effectLst/>
                <a:latin typeface="Source Sans Pro" panose="020B0503030403020204" pitchFamily="34" charset="0"/>
                <a:ea typeface="Source Sans Pro" panose="020B0503030403020204" pitchFamily="34" charset="0"/>
              </a:rPr>
              <a:t>pursue</a:t>
            </a:r>
            <a:r>
              <a:rPr lang="en-US" sz="2600" b="0" i="0" dirty="0">
                <a:solidFill>
                  <a:srgbClr val="000000"/>
                </a:solidFill>
                <a:effectLst/>
                <a:latin typeface="Source Sans Pro" panose="020B0503030403020204" pitchFamily="34" charset="0"/>
                <a:ea typeface="Source Sans Pro" panose="020B0503030403020204" pitchFamily="34" charset="0"/>
              </a:rPr>
              <a:t> the things which make for </a:t>
            </a:r>
            <a:r>
              <a:rPr lang="en-US" sz="2600" b="0" i="0" dirty="0">
                <a:solidFill>
                  <a:srgbClr val="C00000"/>
                </a:solidFill>
                <a:effectLst/>
                <a:latin typeface="Source Sans Pro" panose="020B0503030403020204" pitchFamily="34" charset="0"/>
                <a:ea typeface="Source Sans Pro" panose="020B0503030403020204" pitchFamily="34" charset="0"/>
              </a:rPr>
              <a:t>peace</a:t>
            </a:r>
            <a:r>
              <a:rPr lang="en-US" sz="2600" b="0" i="0" dirty="0">
                <a:solidFill>
                  <a:srgbClr val="000000"/>
                </a:solidFill>
                <a:effectLst/>
                <a:latin typeface="Source Sans Pro" panose="020B0503030403020204" pitchFamily="34" charset="0"/>
                <a:ea typeface="Source Sans Pro" panose="020B0503030403020204" pitchFamily="34" charset="0"/>
              </a:rPr>
              <a:t> and the things by which one may </a:t>
            </a:r>
            <a:r>
              <a:rPr lang="en-US" sz="2600" b="0" i="0" dirty="0">
                <a:solidFill>
                  <a:srgbClr val="C00000"/>
                </a:solidFill>
                <a:effectLst/>
                <a:latin typeface="Source Sans Pro" panose="020B0503030403020204" pitchFamily="34" charset="0"/>
                <a:ea typeface="Source Sans Pro" panose="020B0503030403020204" pitchFamily="34" charset="0"/>
              </a:rPr>
              <a:t>edify</a:t>
            </a:r>
            <a:r>
              <a:rPr lang="en-US" sz="2600" b="0" i="0" dirty="0">
                <a:solidFill>
                  <a:srgbClr val="000000"/>
                </a:solidFill>
                <a:effectLst/>
                <a:latin typeface="Source Sans Pro" panose="020B0503030403020204" pitchFamily="34" charset="0"/>
                <a:ea typeface="Source Sans Pro" panose="020B0503030403020204" pitchFamily="34" charset="0"/>
              </a:rPr>
              <a:t> another.</a:t>
            </a:r>
            <a:endParaRPr lang="en-US" sz="2600" dirty="0">
              <a:latin typeface="Source Sans Pro" panose="020B0503030403020204" pitchFamily="34" charset="0"/>
              <a:ea typeface="Source Sans Pro" panose="020B0503030403020204" pitchFamily="34" charset="0"/>
            </a:endParaRPr>
          </a:p>
        </p:txBody>
      </p:sp>
      <p:sp>
        <p:nvSpPr>
          <p:cNvPr id="12" name="TextBox 11">
            <a:extLst>
              <a:ext uri="{FF2B5EF4-FFF2-40B4-BE49-F238E27FC236}">
                <a16:creationId xmlns:a16="http://schemas.microsoft.com/office/drawing/2014/main" id="{150BFCBE-4C37-1E0E-BF9A-0F2F1E6C6606}"/>
              </a:ext>
            </a:extLst>
          </p:cNvPr>
          <p:cNvSpPr txBox="1"/>
          <p:nvPr/>
        </p:nvSpPr>
        <p:spPr>
          <a:xfrm>
            <a:off x="4817416" y="477723"/>
            <a:ext cx="7310576" cy="769441"/>
          </a:xfrm>
          <a:prstGeom prst="rect">
            <a:avLst/>
          </a:prstGeom>
          <a:noFill/>
        </p:spPr>
        <p:txBody>
          <a:bodyPr wrap="square" rtlCol="0">
            <a:spAutoFit/>
          </a:bodyPr>
          <a:lstStyle/>
          <a:p>
            <a:pPr algn="ctr"/>
            <a:r>
              <a:rPr lang="en-US" sz="4400" dirty="0">
                <a:effectLst>
                  <a:outerShdw blurRad="38100" dist="38100" dir="2700000" algn="tl">
                    <a:srgbClr val="000000">
                      <a:alpha val="43137"/>
                    </a:srgbClr>
                  </a:outerShdw>
                </a:effectLst>
                <a:latin typeface="Boucherie Block" panose="02000506000000020004" pitchFamily="2" charset="0"/>
              </a:rPr>
              <a:t>The instruction</a:t>
            </a:r>
          </a:p>
        </p:txBody>
      </p:sp>
      <p:sp>
        <p:nvSpPr>
          <p:cNvPr id="4" name="Rectangle: Rounded Corners 3">
            <a:extLst>
              <a:ext uri="{FF2B5EF4-FFF2-40B4-BE49-F238E27FC236}">
                <a16:creationId xmlns:a16="http://schemas.microsoft.com/office/drawing/2014/main" id="{A7BC11FB-2CF5-80E0-921C-46BB49490EB0}"/>
              </a:ext>
            </a:extLst>
          </p:cNvPr>
          <p:cNvSpPr/>
          <p:nvPr/>
        </p:nvSpPr>
        <p:spPr>
          <a:xfrm>
            <a:off x="5341424" y="1583568"/>
            <a:ext cx="6565826" cy="4753303"/>
          </a:xfrm>
          <a:prstGeom prst="roundRect">
            <a:avLst>
              <a:gd name="adj" fmla="val 4283"/>
            </a:avLst>
          </a:prstGeom>
          <a:solidFill>
            <a:schemeClr val="bg1">
              <a:alpha val="8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F5E73B4-1398-E9F1-F6C8-82EAA128C1AB}"/>
              </a:ext>
            </a:extLst>
          </p:cNvPr>
          <p:cNvSpPr txBox="1"/>
          <p:nvPr/>
        </p:nvSpPr>
        <p:spPr>
          <a:xfrm>
            <a:off x="5479934" y="1683915"/>
            <a:ext cx="6251171" cy="4431983"/>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These </a:t>
            </a:r>
            <a:r>
              <a:rPr lang="en-US" sz="3600" dirty="0">
                <a:solidFill>
                  <a:srgbClr val="C00000"/>
                </a:solidFill>
                <a:latin typeface="Oswald" pitchFamily="2" charset="0"/>
                <a:ea typeface="Source Sans Pro" panose="020B0503030403020204" pitchFamily="34" charset="0"/>
              </a:rPr>
              <a:t>principles</a:t>
            </a:r>
            <a:r>
              <a:rPr lang="en-US" sz="3600" dirty="0">
                <a:latin typeface="Oswald" pitchFamily="2" charset="0"/>
                <a:ea typeface="Source Sans Pro" panose="020B0503030403020204" pitchFamily="34" charset="0"/>
              </a:rPr>
              <a:t> help us to understand </a:t>
            </a:r>
            <a:r>
              <a:rPr lang="en-US" sz="3600" dirty="0">
                <a:solidFill>
                  <a:srgbClr val="C00000"/>
                </a:solidFill>
                <a:latin typeface="Oswald" pitchFamily="2" charset="0"/>
                <a:ea typeface="Source Sans Pro" panose="020B0503030403020204" pitchFamily="34" charset="0"/>
              </a:rPr>
              <a:t>this truth</a:t>
            </a:r>
            <a:r>
              <a:rPr lang="en-US" sz="3600" dirty="0">
                <a:latin typeface="Oswald" pitchFamily="2" charset="0"/>
                <a:ea typeface="Source Sans Pro" panose="020B0503030403020204" pitchFamily="34" charset="0"/>
              </a:rPr>
              <a:t>…</a:t>
            </a: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The </a:t>
            </a:r>
            <a:r>
              <a:rPr lang="en-US" sz="3600" dirty="0">
                <a:solidFill>
                  <a:srgbClr val="C00000"/>
                </a:solidFill>
                <a:latin typeface="Oswald" pitchFamily="2" charset="0"/>
                <a:ea typeface="Source Sans Pro" panose="020B0503030403020204" pitchFamily="34" charset="0"/>
              </a:rPr>
              <a:t>main thing </a:t>
            </a:r>
            <a:r>
              <a:rPr lang="en-US" sz="3600" dirty="0">
                <a:latin typeface="Oswald" pitchFamily="2" charset="0"/>
                <a:ea typeface="Source Sans Pro" panose="020B0503030403020204" pitchFamily="34" charset="0"/>
              </a:rPr>
              <a:t>is to make the </a:t>
            </a:r>
            <a:r>
              <a:rPr lang="en-US" sz="3600" dirty="0">
                <a:solidFill>
                  <a:srgbClr val="C00000"/>
                </a:solidFill>
                <a:latin typeface="Oswald" pitchFamily="2" charset="0"/>
                <a:ea typeface="Source Sans Pro" panose="020B0503030403020204" pitchFamily="34" charset="0"/>
              </a:rPr>
              <a:t>main thing </a:t>
            </a:r>
            <a:r>
              <a:rPr lang="en-US" sz="3600" dirty="0">
                <a:latin typeface="Oswald" pitchFamily="2" charset="0"/>
                <a:ea typeface="Source Sans Pro" panose="020B0503030403020204" pitchFamily="34" charset="0"/>
              </a:rPr>
              <a:t>the </a:t>
            </a:r>
            <a:r>
              <a:rPr lang="en-US" sz="3600" dirty="0">
                <a:solidFill>
                  <a:srgbClr val="C00000"/>
                </a:solidFill>
                <a:latin typeface="Oswald" pitchFamily="2" charset="0"/>
                <a:ea typeface="Source Sans Pro" panose="020B0503030403020204" pitchFamily="34" charset="0"/>
              </a:rPr>
              <a:t>main thing</a:t>
            </a:r>
            <a:r>
              <a:rPr lang="en-US" sz="3600" dirty="0">
                <a:latin typeface="Oswald" pitchFamily="2" charset="0"/>
                <a:ea typeface="Source Sans Pro" panose="020B0503030403020204" pitchFamily="34" charset="0"/>
              </a:rPr>
              <a:t>!!</a:t>
            </a: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The kingdom of God is… </a:t>
            </a:r>
            <a:r>
              <a:rPr lang="en-US" sz="3600" dirty="0">
                <a:solidFill>
                  <a:srgbClr val="C00000"/>
                </a:solidFill>
                <a:latin typeface="Oswald" pitchFamily="2" charset="0"/>
                <a:ea typeface="Source Sans Pro" panose="020B0503030403020204" pitchFamily="34" charset="0"/>
              </a:rPr>
              <a:t>RIGHTEOUSNESS</a:t>
            </a:r>
            <a:r>
              <a:rPr lang="en-US" sz="3600" dirty="0">
                <a:latin typeface="Oswald" pitchFamily="2" charset="0"/>
                <a:ea typeface="Source Sans Pro" panose="020B0503030403020204" pitchFamily="34" charset="0"/>
              </a:rPr>
              <a:t>, </a:t>
            </a:r>
            <a:r>
              <a:rPr lang="en-US" sz="3600" dirty="0">
                <a:solidFill>
                  <a:srgbClr val="C00000"/>
                </a:solidFill>
                <a:latin typeface="Oswald" pitchFamily="2" charset="0"/>
                <a:ea typeface="Source Sans Pro" panose="020B0503030403020204" pitchFamily="34" charset="0"/>
              </a:rPr>
              <a:t>PEACE</a:t>
            </a:r>
            <a:r>
              <a:rPr lang="en-US" sz="3600" dirty="0">
                <a:latin typeface="Oswald" pitchFamily="2" charset="0"/>
                <a:ea typeface="Source Sans Pro" panose="020B0503030403020204" pitchFamily="34" charset="0"/>
              </a:rPr>
              <a:t>, &amp; </a:t>
            </a:r>
            <a:r>
              <a:rPr lang="en-US" sz="3600" dirty="0">
                <a:solidFill>
                  <a:srgbClr val="C00000"/>
                </a:solidFill>
                <a:latin typeface="Oswald" pitchFamily="2" charset="0"/>
                <a:ea typeface="Source Sans Pro" panose="020B0503030403020204" pitchFamily="34" charset="0"/>
              </a:rPr>
              <a:t>JOY</a:t>
            </a:r>
            <a:r>
              <a:rPr lang="en-US" sz="3600" dirty="0">
                <a:latin typeface="Oswald" pitchFamily="2" charset="0"/>
                <a:ea typeface="Source Sans Pro" panose="020B0503030403020204" pitchFamily="34" charset="0"/>
              </a:rPr>
              <a:t>!</a:t>
            </a: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Pursue what makes for </a:t>
            </a:r>
            <a:r>
              <a:rPr lang="en-US" sz="3600" dirty="0">
                <a:solidFill>
                  <a:srgbClr val="C00000"/>
                </a:solidFill>
                <a:latin typeface="Oswald" pitchFamily="2" charset="0"/>
                <a:ea typeface="Source Sans Pro" panose="020B0503030403020204" pitchFamily="34" charset="0"/>
              </a:rPr>
              <a:t>PEACE</a:t>
            </a:r>
            <a:r>
              <a:rPr lang="en-US" sz="3600" dirty="0">
                <a:latin typeface="Oswald" pitchFamily="2" charset="0"/>
                <a:ea typeface="Source Sans Pro" panose="020B0503030403020204" pitchFamily="34" charset="0"/>
              </a:rPr>
              <a:t>!</a:t>
            </a:r>
          </a:p>
        </p:txBody>
      </p:sp>
    </p:spTree>
    <p:extLst>
      <p:ext uri="{BB962C8B-B14F-4D97-AF65-F5344CB8AC3E}">
        <p14:creationId xmlns:p14="http://schemas.microsoft.com/office/powerpoint/2010/main" val="396652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C938761-842D-DF30-9BE2-A958EA0C1BB0}"/>
              </a:ext>
            </a:extLst>
          </p:cNvPr>
          <p:cNvSpPr txBox="1"/>
          <p:nvPr/>
        </p:nvSpPr>
        <p:spPr>
          <a:xfrm>
            <a:off x="0" y="400779"/>
            <a:ext cx="5019040" cy="923330"/>
          </a:xfrm>
          <a:prstGeom prst="rect">
            <a:avLst/>
          </a:prstGeom>
          <a:noFill/>
        </p:spPr>
        <p:txBody>
          <a:bodyPr wrap="square" rtlCol="0">
            <a:spAutoFit/>
          </a:bodyPr>
          <a:lstStyle/>
          <a:p>
            <a:pPr algn="ctr"/>
            <a:r>
              <a:rPr lang="en-US" sz="5400" dirty="0">
                <a:effectLst>
                  <a:outerShdw blurRad="38100" dist="38100" dir="2700000" algn="tl">
                    <a:srgbClr val="000000">
                      <a:alpha val="43137"/>
                    </a:srgbClr>
                  </a:outerShdw>
                </a:effectLst>
                <a:latin typeface="Boucherie Block" panose="02000506000000020004" pitchFamily="2" charset="0"/>
              </a:rPr>
              <a:t>Romans 14:20-23</a:t>
            </a:r>
            <a:endParaRPr lang="en-US" sz="5400" dirty="0">
              <a:solidFill>
                <a:srgbClr val="C00000"/>
              </a:solidFill>
              <a:effectLst>
                <a:outerShdw blurRad="38100" dist="38100" dir="2700000" algn="tl">
                  <a:srgbClr val="000000">
                    <a:alpha val="43137"/>
                  </a:srgbClr>
                </a:outerShdw>
              </a:effectLst>
              <a:latin typeface="Boucherie Block" panose="02000506000000020004" pitchFamily="2" charset="0"/>
            </a:endParaRPr>
          </a:p>
        </p:txBody>
      </p:sp>
      <p:sp>
        <p:nvSpPr>
          <p:cNvPr id="11" name="Rectangle 10">
            <a:extLst>
              <a:ext uri="{FF2B5EF4-FFF2-40B4-BE49-F238E27FC236}">
                <a16:creationId xmlns:a16="http://schemas.microsoft.com/office/drawing/2014/main" id="{76B82C44-7D64-DFA1-7E37-886EC84A0C1F}"/>
              </a:ext>
            </a:extLst>
          </p:cNvPr>
          <p:cNvSpPr/>
          <p:nvPr/>
        </p:nvSpPr>
        <p:spPr>
          <a:xfrm>
            <a:off x="-1" y="1458310"/>
            <a:ext cx="5165279" cy="5037083"/>
          </a:xfrm>
          <a:prstGeom prst="rect">
            <a:avLst/>
          </a:prstGeom>
          <a:solidFill>
            <a:schemeClr val="bg1">
              <a:alpha val="91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13223A3-D611-A389-38B2-E1E4CD8E1102}"/>
              </a:ext>
            </a:extLst>
          </p:cNvPr>
          <p:cNvSpPr txBox="1"/>
          <p:nvPr/>
        </p:nvSpPr>
        <p:spPr>
          <a:xfrm>
            <a:off x="-2" y="1514454"/>
            <a:ext cx="5165278" cy="4893647"/>
          </a:xfrm>
          <a:prstGeom prst="rect">
            <a:avLst/>
          </a:prstGeom>
          <a:noFill/>
        </p:spPr>
        <p:txBody>
          <a:bodyPr wrap="square" rtlCol="0">
            <a:spAutoFit/>
          </a:bodyPr>
          <a:lstStyle/>
          <a:p>
            <a:r>
              <a:rPr lang="en-US" sz="2400" b="0" i="0" dirty="0">
                <a:solidFill>
                  <a:srgbClr val="000000"/>
                </a:solidFill>
                <a:effectLst/>
                <a:latin typeface="Source Sans Pro" panose="020B0503030403020204" pitchFamily="34" charset="0"/>
                <a:ea typeface="Source Sans Pro" panose="020B0503030403020204" pitchFamily="34" charset="0"/>
              </a:rPr>
              <a:t>Do not destroy the work of God for the sake of food. All things indeed are pure, but it is evil for the man who eats with offense. It is good neither to eat meat nor drink wine nor do anything by which your </a:t>
            </a:r>
            <a:r>
              <a:rPr lang="en-US" sz="2400" b="0" i="0" dirty="0">
                <a:solidFill>
                  <a:srgbClr val="C00000"/>
                </a:solidFill>
                <a:effectLst/>
                <a:latin typeface="Source Sans Pro" panose="020B0503030403020204" pitchFamily="34" charset="0"/>
                <a:ea typeface="Source Sans Pro" panose="020B0503030403020204" pitchFamily="34" charset="0"/>
              </a:rPr>
              <a:t>brother stumbles </a:t>
            </a:r>
            <a:r>
              <a:rPr lang="en-US" sz="2400" b="0" i="0" dirty="0">
                <a:solidFill>
                  <a:srgbClr val="000000"/>
                </a:solidFill>
                <a:effectLst/>
                <a:latin typeface="Source Sans Pro" panose="020B0503030403020204" pitchFamily="34" charset="0"/>
                <a:ea typeface="Source Sans Pro" panose="020B0503030403020204" pitchFamily="34" charset="0"/>
              </a:rPr>
              <a:t>or is offended or is </a:t>
            </a:r>
            <a:r>
              <a:rPr lang="en-US" sz="2400" b="0" i="0" dirty="0">
                <a:solidFill>
                  <a:srgbClr val="C00000"/>
                </a:solidFill>
                <a:effectLst/>
                <a:latin typeface="Source Sans Pro" panose="020B0503030403020204" pitchFamily="34" charset="0"/>
                <a:ea typeface="Source Sans Pro" panose="020B0503030403020204" pitchFamily="34" charset="0"/>
              </a:rPr>
              <a:t>made weak</a:t>
            </a:r>
            <a:r>
              <a:rPr lang="en-US" sz="2400" b="0" i="0" dirty="0">
                <a:solidFill>
                  <a:srgbClr val="000000"/>
                </a:solidFill>
                <a:effectLst/>
                <a:latin typeface="Source Sans Pro" panose="020B0503030403020204" pitchFamily="34" charset="0"/>
                <a:ea typeface="Source Sans Pro" panose="020B0503030403020204" pitchFamily="34" charset="0"/>
              </a:rPr>
              <a:t>. Do you have faith? Have it to yourself before God. Happy is he who does not condemn himself in what he approves. But he who doubts is condemned if he eats, because he does not eat from faith; for whatever is not from faith is sin.</a:t>
            </a:r>
            <a:endParaRPr lang="en-US" sz="2400" dirty="0">
              <a:latin typeface="Source Sans Pro" panose="020B0503030403020204" pitchFamily="34" charset="0"/>
              <a:ea typeface="Source Sans Pro" panose="020B0503030403020204" pitchFamily="34" charset="0"/>
            </a:endParaRPr>
          </a:p>
        </p:txBody>
      </p:sp>
      <p:sp>
        <p:nvSpPr>
          <p:cNvPr id="12" name="TextBox 11">
            <a:extLst>
              <a:ext uri="{FF2B5EF4-FFF2-40B4-BE49-F238E27FC236}">
                <a16:creationId xmlns:a16="http://schemas.microsoft.com/office/drawing/2014/main" id="{150BFCBE-4C37-1E0E-BF9A-0F2F1E6C6606}"/>
              </a:ext>
            </a:extLst>
          </p:cNvPr>
          <p:cNvSpPr txBox="1"/>
          <p:nvPr/>
        </p:nvSpPr>
        <p:spPr>
          <a:xfrm>
            <a:off x="4817416" y="477723"/>
            <a:ext cx="7310576" cy="769441"/>
          </a:xfrm>
          <a:prstGeom prst="rect">
            <a:avLst/>
          </a:prstGeom>
          <a:noFill/>
        </p:spPr>
        <p:txBody>
          <a:bodyPr wrap="square" rtlCol="0">
            <a:spAutoFit/>
          </a:bodyPr>
          <a:lstStyle/>
          <a:p>
            <a:pPr algn="ctr"/>
            <a:r>
              <a:rPr lang="en-US" sz="4400" dirty="0">
                <a:effectLst>
                  <a:outerShdw blurRad="38100" dist="38100" dir="2700000" algn="tl">
                    <a:srgbClr val="000000">
                      <a:alpha val="43137"/>
                    </a:srgbClr>
                  </a:outerShdw>
                </a:effectLst>
                <a:latin typeface="Boucherie Block" panose="02000506000000020004" pitchFamily="2" charset="0"/>
              </a:rPr>
              <a:t>The instruction</a:t>
            </a:r>
          </a:p>
        </p:txBody>
      </p:sp>
      <p:sp>
        <p:nvSpPr>
          <p:cNvPr id="4" name="Rectangle: Rounded Corners 3">
            <a:extLst>
              <a:ext uri="{FF2B5EF4-FFF2-40B4-BE49-F238E27FC236}">
                <a16:creationId xmlns:a16="http://schemas.microsoft.com/office/drawing/2014/main" id="{A7BC11FB-2CF5-80E0-921C-46BB49490EB0}"/>
              </a:ext>
            </a:extLst>
          </p:cNvPr>
          <p:cNvSpPr/>
          <p:nvPr/>
        </p:nvSpPr>
        <p:spPr>
          <a:xfrm>
            <a:off x="5341424" y="1583568"/>
            <a:ext cx="6565826" cy="4753303"/>
          </a:xfrm>
          <a:prstGeom prst="roundRect">
            <a:avLst>
              <a:gd name="adj" fmla="val 4283"/>
            </a:avLst>
          </a:prstGeom>
          <a:solidFill>
            <a:schemeClr val="bg1">
              <a:alpha val="8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F5E73B4-1398-E9F1-F6C8-82EAA128C1AB}"/>
              </a:ext>
            </a:extLst>
          </p:cNvPr>
          <p:cNvSpPr txBox="1"/>
          <p:nvPr/>
        </p:nvSpPr>
        <p:spPr>
          <a:xfrm>
            <a:off x="5420087" y="1837804"/>
            <a:ext cx="6408499" cy="4278094"/>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Again, the instruction is to avoid </a:t>
            </a:r>
            <a:r>
              <a:rPr lang="en-US" sz="3600" dirty="0">
                <a:solidFill>
                  <a:srgbClr val="C00000"/>
                </a:solidFill>
                <a:latin typeface="Oswald" pitchFamily="2" charset="0"/>
                <a:ea typeface="Source Sans Pro" panose="020B0503030403020204" pitchFamily="34" charset="0"/>
              </a:rPr>
              <a:t>making a brother stumble</a:t>
            </a:r>
            <a:r>
              <a:rPr lang="en-US" sz="3600" dirty="0">
                <a:latin typeface="Oswald" pitchFamily="2" charset="0"/>
                <a:ea typeface="Source Sans Pro" panose="020B0503030403020204" pitchFamily="34" charset="0"/>
              </a:rPr>
              <a:t>.</a:t>
            </a: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Our faith is very important, but not all have the same faith, </a:t>
            </a:r>
            <a:r>
              <a:rPr lang="en-US" sz="3600" dirty="0">
                <a:solidFill>
                  <a:srgbClr val="C00000"/>
                </a:solidFill>
                <a:latin typeface="Oswald" pitchFamily="2" charset="0"/>
                <a:ea typeface="Source Sans Pro" panose="020B0503030403020204" pitchFamily="34" charset="0"/>
              </a:rPr>
              <a:t>some wrestle with doubts</a:t>
            </a:r>
            <a:r>
              <a:rPr lang="en-US" sz="3600" dirty="0">
                <a:latin typeface="Oswald" pitchFamily="2" charset="0"/>
                <a:ea typeface="Source Sans Pro" panose="020B0503030403020204" pitchFamily="34" charset="0"/>
              </a:rPr>
              <a:t>… then sin creeps in.</a:t>
            </a: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He who practices with doubt, </a:t>
            </a:r>
            <a:r>
              <a:rPr lang="en-US" sz="3600" dirty="0">
                <a:solidFill>
                  <a:srgbClr val="C00000"/>
                </a:solidFill>
                <a:latin typeface="Oswald" pitchFamily="2" charset="0"/>
                <a:ea typeface="Source Sans Pro" panose="020B0503030403020204" pitchFamily="34" charset="0"/>
              </a:rPr>
              <a:t>sins</a:t>
            </a:r>
            <a:r>
              <a:rPr lang="en-US" sz="3600" dirty="0">
                <a:latin typeface="Oswald" pitchFamily="2" charset="0"/>
                <a:ea typeface="Source Sans Pro" panose="020B0503030403020204" pitchFamily="34" charset="0"/>
              </a:rPr>
              <a:t>.</a:t>
            </a:r>
          </a:p>
        </p:txBody>
      </p:sp>
    </p:spTree>
    <p:extLst>
      <p:ext uri="{BB962C8B-B14F-4D97-AF65-F5344CB8AC3E}">
        <p14:creationId xmlns:p14="http://schemas.microsoft.com/office/powerpoint/2010/main" val="61804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A8C6CBC4-015C-69C8-FD09-B7C9C64C0DAC}"/>
              </a:ext>
            </a:extLst>
          </p:cNvPr>
          <p:cNvSpPr/>
          <p:nvPr/>
        </p:nvSpPr>
        <p:spPr>
          <a:xfrm>
            <a:off x="166255" y="1457531"/>
            <a:ext cx="11868727" cy="4753303"/>
          </a:xfrm>
          <a:prstGeom prst="roundRect">
            <a:avLst>
              <a:gd name="adj" fmla="val 4283"/>
            </a:avLst>
          </a:prstGeom>
          <a:solidFill>
            <a:schemeClr val="bg1">
              <a:alpha val="8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BFF7844-3FAC-82BB-B267-6A9B954558FA}"/>
              </a:ext>
            </a:extLst>
          </p:cNvPr>
          <p:cNvSpPr txBox="1"/>
          <p:nvPr/>
        </p:nvSpPr>
        <p:spPr>
          <a:xfrm>
            <a:off x="226213" y="1781506"/>
            <a:ext cx="11739571" cy="3939540"/>
          </a:xfrm>
          <a:prstGeom prst="rect">
            <a:avLst/>
          </a:prstGeom>
          <a:noFill/>
        </p:spPr>
        <p:txBody>
          <a:bodyPr wrap="square" rtlCol="0">
            <a:spAutoFit/>
          </a:bodyPr>
          <a:lstStyle/>
          <a:p>
            <a:pPr algn="ctr">
              <a:spcAft>
                <a:spcPts val="1200"/>
              </a:spcAft>
            </a:pPr>
            <a:r>
              <a:rPr lang="en-US" sz="4400" dirty="0">
                <a:latin typeface="Oswald" pitchFamily="2" charset="0"/>
                <a:ea typeface="Source Sans Pro" panose="020B0503030403020204" pitchFamily="34" charset="0"/>
              </a:rPr>
              <a:t>Paul addresses matters of </a:t>
            </a:r>
            <a:r>
              <a:rPr lang="en-US" sz="4400" dirty="0">
                <a:solidFill>
                  <a:srgbClr val="C00000"/>
                </a:solidFill>
                <a:latin typeface="Oswald" pitchFamily="2" charset="0"/>
                <a:ea typeface="Source Sans Pro" panose="020B0503030403020204" pitchFamily="34" charset="0"/>
              </a:rPr>
              <a:t>personal conviction</a:t>
            </a:r>
            <a:r>
              <a:rPr lang="en-US" sz="4400" dirty="0">
                <a:latin typeface="Oswald" pitchFamily="2" charset="0"/>
                <a:ea typeface="Source Sans Pro" panose="020B0503030403020204" pitchFamily="34" charset="0"/>
              </a:rPr>
              <a:t>. </a:t>
            </a:r>
            <a:r>
              <a:rPr lang="en-US" sz="4400" dirty="0">
                <a:solidFill>
                  <a:srgbClr val="0000FF"/>
                </a:solidFill>
                <a:latin typeface="Oswald" pitchFamily="2" charset="0"/>
                <a:ea typeface="Source Sans Pro" panose="020B0503030403020204" pitchFamily="34" charset="0"/>
              </a:rPr>
              <a:t>v 1</a:t>
            </a:r>
          </a:p>
          <a:p>
            <a:pPr algn="ctr">
              <a:spcAft>
                <a:spcPts val="1200"/>
              </a:spcAft>
            </a:pPr>
            <a:r>
              <a:rPr lang="en-US" sz="4400" dirty="0">
                <a:latin typeface="Oswald" pitchFamily="2" charset="0"/>
                <a:ea typeface="Source Sans Pro" panose="020B0503030403020204" pitchFamily="34" charset="0"/>
              </a:rPr>
              <a:t>The word opinions here means “</a:t>
            </a:r>
            <a:r>
              <a:rPr lang="en-US" sz="4400" dirty="0">
                <a:solidFill>
                  <a:srgbClr val="C00000"/>
                </a:solidFill>
                <a:latin typeface="Oswald" pitchFamily="2" charset="0"/>
                <a:ea typeface="Source Sans Pro" panose="020B0503030403020204" pitchFamily="34" charset="0"/>
              </a:rPr>
              <a:t>reasonings</a:t>
            </a:r>
            <a:r>
              <a:rPr lang="en-US" sz="4400" dirty="0">
                <a:latin typeface="Oswald" pitchFamily="2" charset="0"/>
                <a:ea typeface="Source Sans Pro" panose="020B0503030403020204" pitchFamily="34" charset="0"/>
              </a:rPr>
              <a:t>”.</a:t>
            </a:r>
          </a:p>
          <a:p>
            <a:pPr algn="ctr">
              <a:spcAft>
                <a:spcPts val="1200"/>
              </a:spcAft>
            </a:pPr>
            <a:r>
              <a:rPr lang="en-US" sz="4400" dirty="0">
                <a:latin typeface="Oswald" pitchFamily="2" charset="0"/>
                <a:ea typeface="Source Sans Pro" panose="020B0503030403020204" pitchFamily="34" charset="0"/>
              </a:rPr>
              <a:t>Scruples: a </a:t>
            </a:r>
            <a:r>
              <a:rPr lang="en-US" sz="4400" dirty="0">
                <a:solidFill>
                  <a:srgbClr val="C00000"/>
                </a:solidFill>
                <a:latin typeface="Oswald" pitchFamily="2" charset="0"/>
                <a:ea typeface="Source Sans Pro" panose="020B0503030403020204" pitchFamily="34" charset="0"/>
              </a:rPr>
              <a:t>feeling of doubt </a:t>
            </a:r>
            <a:r>
              <a:rPr lang="en-US" sz="4400" dirty="0">
                <a:latin typeface="Oswald" pitchFamily="2" charset="0"/>
                <a:ea typeface="Source Sans Pro" panose="020B0503030403020204" pitchFamily="34" charset="0"/>
              </a:rPr>
              <a:t>or </a:t>
            </a:r>
            <a:r>
              <a:rPr lang="en-US" sz="4400" dirty="0">
                <a:solidFill>
                  <a:srgbClr val="C00000"/>
                </a:solidFill>
                <a:latin typeface="Oswald" pitchFamily="2" charset="0"/>
                <a:ea typeface="Source Sans Pro" panose="020B0503030403020204" pitchFamily="34" charset="0"/>
              </a:rPr>
              <a:t>hesitation</a:t>
            </a:r>
            <a:r>
              <a:rPr lang="en-US" sz="4400" dirty="0">
                <a:latin typeface="Oswald" pitchFamily="2" charset="0"/>
                <a:ea typeface="Source Sans Pro" panose="020B0503030403020204" pitchFamily="34" charset="0"/>
              </a:rPr>
              <a:t> regarding the morality or propriety of a course of action.</a:t>
            </a:r>
          </a:p>
          <a:p>
            <a:pPr algn="ctr">
              <a:spcAft>
                <a:spcPts val="1200"/>
              </a:spcAft>
            </a:pPr>
            <a:r>
              <a:rPr lang="en-US" sz="4400" dirty="0">
                <a:latin typeface="Oswald" pitchFamily="2" charset="0"/>
                <a:ea typeface="Source Sans Pro" panose="020B0503030403020204" pitchFamily="34" charset="0"/>
              </a:rPr>
              <a:t>Paul is not discussing matters of </a:t>
            </a:r>
            <a:r>
              <a:rPr lang="en-US" sz="4400" dirty="0">
                <a:solidFill>
                  <a:srgbClr val="C00000"/>
                </a:solidFill>
                <a:latin typeface="Oswald" pitchFamily="2" charset="0"/>
                <a:ea typeface="Source Sans Pro" panose="020B0503030403020204" pitchFamily="34" charset="0"/>
              </a:rPr>
              <a:t>corporate worship </a:t>
            </a:r>
            <a:r>
              <a:rPr lang="en-US" sz="4400" dirty="0">
                <a:latin typeface="Oswald" pitchFamily="2" charset="0"/>
                <a:ea typeface="Source Sans Pro" panose="020B0503030403020204" pitchFamily="34" charset="0"/>
              </a:rPr>
              <a:t>here.</a:t>
            </a:r>
          </a:p>
        </p:txBody>
      </p:sp>
      <p:sp>
        <p:nvSpPr>
          <p:cNvPr id="6" name="TextBox 5">
            <a:extLst>
              <a:ext uri="{FF2B5EF4-FFF2-40B4-BE49-F238E27FC236}">
                <a16:creationId xmlns:a16="http://schemas.microsoft.com/office/drawing/2014/main" id="{3D1F075F-FD8B-0887-ECB2-8288C38C029C}"/>
              </a:ext>
            </a:extLst>
          </p:cNvPr>
          <p:cNvSpPr txBox="1"/>
          <p:nvPr/>
        </p:nvSpPr>
        <p:spPr>
          <a:xfrm>
            <a:off x="1584036" y="429088"/>
            <a:ext cx="9023927" cy="923330"/>
          </a:xfrm>
          <a:prstGeom prst="rect">
            <a:avLst/>
          </a:prstGeom>
          <a:noFill/>
        </p:spPr>
        <p:txBody>
          <a:bodyPr wrap="square" rtlCol="0">
            <a:spAutoFit/>
          </a:bodyPr>
          <a:lstStyle/>
          <a:p>
            <a:pPr algn="ctr"/>
            <a:r>
              <a:rPr lang="en-US" sz="5400" dirty="0">
                <a:effectLst>
                  <a:outerShdw blurRad="38100" dist="38100" dir="2700000" algn="tl">
                    <a:srgbClr val="000000">
                      <a:alpha val="43137"/>
                    </a:srgbClr>
                  </a:outerShdw>
                </a:effectLst>
                <a:latin typeface="Boucherie Block" panose="02000506000000020004" pitchFamily="2" charset="0"/>
              </a:rPr>
              <a:t>What are we talking about?</a:t>
            </a:r>
          </a:p>
        </p:txBody>
      </p:sp>
    </p:spTree>
    <p:extLst>
      <p:ext uri="{BB962C8B-B14F-4D97-AF65-F5344CB8AC3E}">
        <p14:creationId xmlns:p14="http://schemas.microsoft.com/office/powerpoint/2010/main" val="235544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A8C6CBC4-015C-69C8-FD09-B7C9C64C0DAC}"/>
              </a:ext>
            </a:extLst>
          </p:cNvPr>
          <p:cNvSpPr/>
          <p:nvPr/>
        </p:nvSpPr>
        <p:spPr>
          <a:xfrm>
            <a:off x="259075" y="1352419"/>
            <a:ext cx="5652198" cy="5307000"/>
          </a:xfrm>
          <a:prstGeom prst="roundRect">
            <a:avLst>
              <a:gd name="adj" fmla="val 4283"/>
            </a:avLst>
          </a:prstGeom>
          <a:solidFill>
            <a:schemeClr val="bg1">
              <a:alpha val="8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BFF7844-3FAC-82BB-B267-6A9B954558FA}"/>
              </a:ext>
            </a:extLst>
          </p:cNvPr>
          <p:cNvSpPr txBox="1"/>
          <p:nvPr/>
        </p:nvSpPr>
        <p:spPr>
          <a:xfrm>
            <a:off x="309647" y="1435984"/>
            <a:ext cx="5551053" cy="5139869"/>
          </a:xfrm>
          <a:prstGeom prst="rect">
            <a:avLst/>
          </a:prstGeom>
          <a:noFill/>
        </p:spPr>
        <p:txBody>
          <a:bodyPr wrap="square" rtlCol="0">
            <a:spAutoFit/>
          </a:bodyPr>
          <a:lstStyle/>
          <a:p>
            <a:pPr>
              <a:spcAft>
                <a:spcPts val="1200"/>
              </a:spcAft>
            </a:pPr>
            <a:r>
              <a:rPr lang="en-US" sz="4800" dirty="0">
                <a:latin typeface="Oswald" pitchFamily="2" charset="0"/>
                <a:ea typeface="Source Sans Pro" panose="020B0503030403020204" pitchFamily="34" charset="0"/>
              </a:rPr>
              <a:t>- one who is weak </a:t>
            </a:r>
            <a:r>
              <a:rPr lang="en-US" sz="4800" dirty="0">
                <a:solidFill>
                  <a:srgbClr val="0000FF"/>
                </a:solidFill>
                <a:latin typeface="Oswald" pitchFamily="2" charset="0"/>
                <a:ea typeface="Source Sans Pro" panose="020B0503030403020204" pitchFamily="34" charset="0"/>
              </a:rPr>
              <a:t>v2</a:t>
            </a:r>
          </a:p>
          <a:p>
            <a:pPr>
              <a:spcAft>
                <a:spcPts val="1200"/>
              </a:spcAft>
            </a:pPr>
            <a:r>
              <a:rPr lang="en-US" sz="4800" dirty="0">
                <a:latin typeface="Oswald" pitchFamily="2" charset="0"/>
                <a:ea typeface="Source Sans Pro" panose="020B0503030403020204" pitchFamily="34" charset="0"/>
              </a:rPr>
              <a:t>- eats only vegetables</a:t>
            </a:r>
          </a:p>
          <a:p>
            <a:pPr>
              <a:spcAft>
                <a:spcPts val="1200"/>
              </a:spcAft>
            </a:pPr>
            <a:r>
              <a:rPr lang="en-US" sz="4800" dirty="0">
                <a:latin typeface="Oswald" pitchFamily="2" charset="0"/>
                <a:ea typeface="Source Sans Pro" panose="020B0503030403020204" pitchFamily="34" charset="0"/>
              </a:rPr>
              <a:t>- conservative/safe view</a:t>
            </a:r>
          </a:p>
          <a:p>
            <a:pPr>
              <a:spcAft>
                <a:spcPts val="1200"/>
              </a:spcAft>
            </a:pPr>
            <a:r>
              <a:rPr lang="en-US" sz="4800" dirty="0">
                <a:latin typeface="Oswald" pitchFamily="2" charset="0"/>
                <a:ea typeface="Source Sans Pro" panose="020B0503030403020204" pitchFamily="34" charset="0"/>
              </a:rPr>
              <a:t>- </a:t>
            </a:r>
            <a:r>
              <a:rPr lang="en-US" sz="4800" dirty="0">
                <a:solidFill>
                  <a:srgbClr val="C00000"/>
                </a:solidFill>
                <a:latin typeface="Oswald" pitchFamily="2" charset="0"/>
                <a:ea typeface="Source Sans Pro" panose="020B0503030403020204" pitchFamily="34" charset="0"/>
              </a:rPr>
              <a:t>judges</a:t>
            </a:r>
            <a:r>
              <a:rPr lang="en-US" sz="4800" dirty="0">
                <a:latin typeface="Oswald" pitchFamily="2" charset="0"/>
                <a:ea typeface="Source Sans Pro" panose="020B0503030403020204" pitchFamily="34" charset="0"/>
              </a:rPr>
              <a:t> others </a:t>
            </a:r>
            <a:r>
              <a:rPr lang="en-US" sz="4800" dirty="0">
                <a:solidFill>
                  <a:srgbClr val="0000FF"/>
                </a:solidFill>
                <a:latin typeface="Oswald" pitchFamily="2" charset="0"/>
                <a:ea typeface="Source Sans Pro" panose="020B0503030403020204" pitchFamily="34" charset="0"/>
              </a:rPr>
              <a:t>v3</a:t>
            </a:r>
          </a:p>
          <a:p>
            <a:pPr marL="341313" indent="-341313">
              <a:spcAft>
                <a:spcPts val="1200"/>
              </a:spcAft>
            </a:pPr>
            <a:r>
              <a:rPr lang="en-US" sz="4800" dirty="0">
                <a:latin typeface="Oswald" pitchFamily="2" charset="0"/>
                <a:ea typeface="Source Sans Pro" panose="020B0503030403020204" pitchFamily="34" charset="0"/>
              </a:rPr>
              <a:t>- may see others as </a:t>
            </a:r>
            <a:r>
              <a:rPr lang="en-US" sz="4800" dirty="0">
                <a:solidFill>
                  <a:srgbClr val="C00000"/>
                </a:solidFill>
                <a:latin typeface="Oswald" pitchFamily="2" charset="0"/>
                <a:ea typeface="Source Sans Pro" panose="020B0503030403020204" pitchFamily="34" charset="0"/>
              </a:rPr>
              <a:t>permissive</a:t>
            </a:r>
          </a:p>
        </p:txBody>
      </p:sp>
      <p:sp>
        <p:nvSpPr>
          <p:cNvPr id="6" name="TextBox 5">
            <a:extLst>
              <a:ext uri="{FF2B5EF4-FFF2-40B4-BE49-F238E27FC236}">
                <a16:creationId xmlns:a16="http://schemas.microsoft.com/office/drawing/2014/main" id="{3D1F075F-FD8B-0887-ECB2-8288C38C029C}"/>
              </a:ext>
            </a:extLst>
          </p:cNvPr>
          <p:cNvSpPr txBox="1"/>
          <p:nvPr/>
        </p:nvSpPr>
        <p:spPr>
          <a:xfrm>
            <a:off x="1584036" y="282147"/>
            <a:ext cx="9023927" cy="923330"/>
          </a:xfrm>
          <a:prstGeom prst="rect">
            <a:avLst/>
          </a:prstGeom>
          <a:noFill/>
        </p:spPr>
        <p:txBody>
          <a:bodyPr wrap="square" rtlCol="0">
            <a:spAutoFit/>
          </a:bodyPr>
          <a:lstStyle/>
          <a:p>
            <a:pPr algn="ctr"/>
            <a:r>
              <a:rPr lang="en-US" sz="5400" dirty="0">
                <a:effectLst>
                  <a:outerShdw blurRad="38100" dist="38100" dir="2700000" algn="tl">
                    <a:srgbClr val="000000">
                      <a:alpha val="43137"/>
                    </a:srgbClr>
                  </a:outerShdw>
                </a:effectLst>
                <a:latin typeface="Boucherie Block" panose="02000506000000020004" pitchFamily="2" charset="0"/>
              </a:rPr>
              <a:t>The WEAK and the STRONG</a:t>
            </a:r>
          </a:p>
        </p:txBody>
      </p:sp>
      <p:sp>
        <p:nvSpPr>
          <p:cNvPr id="3" name="Rectangle: Rounded Corners 2">
            <a:extLst>
              <a:ext uri="{FF2B5EF4-FFF2-40B4-BE49-F238E27FC236}">
                <a16:creationId xmlns:a16="http://schemas.microsoft.com/office/drawing/2014/main" id="{8F9FC571-3AA1-5F22-3F13-5AA6A5E657B1}"/>
              </a:ext>
            </a:extLst>
          </p:cNvPr>
          <p:cNvSpPr/>
          <p:nvPr/>
        </p:nvSpPr>
        <p:spPr>
          <a:xfrm>
            <a:off x="6280729" y="1352419"/>
            <a:ext cx="5652198" cy="5307000"/>
          </a:xfrm>
          <a:prstGeom prst="roundRect">
            <a:avLst>
              <a:gd name="adj" fmla="val 4283"/>
            </a:avLst>
          </a:prstGeom>
          <a:solidFill>
            <a:schemeClr val="bg1">
              <a:alpha val="8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3AB1453-1C0A-2A1A-8346-FFBAF720C3F9}"/>
              </a:ext>
            </a:extLst>
          </p:cNvPr>
          <p:cNvSpPr txBox="1"/>
          <p:nvPr/>
        </p:nvSpPr>
        <p:spPr>
          <a:xfrm>
            <a:off x="6365901" y="1435983"/>
            <a:ext cx="5470271" cy="5139869"/>
          </a:xfrm>
          <a:prstGeom prst="rect">
            <a:avLst/>
          </a:prstGeom>
          <a:noFill/>
        </p:spPr>
        <p:txBody>
          <a:bodyPr wrap="square" rtlCol="0">
            <a:spAutoFit/>
          </a:bodyPr>
          <a:lstStyle/>
          <a:p>
            <a:pPr>
              <a:spcAft>
                <a:spcPts val="1200"/>
              </a:spcAft>
            </a:pPr>
            <a:r>
              <a:rPr lang="en-US" sz="4800" dirty="0">
                <a:latin typeface="Oswald" pitchFamily="2" charset="0"/>
                <a:ea typeface="Source Sans Pro" panose="020B0503030403020204" pitchFamily="34" charset="0"/>
              </a:rPr>
              <a:t>- one man has faith </a:t>
            </a:r>
            <a:r>
              <a:rPr lang="en-US" sz="4800" dirty="0">
                <a:solidFill>
                  <a:srgbClr val="0000FF"/>
                </a:solidFill>
                <a:latin typeface="Oswald" pitchFamily="2" charset="0"/>
                <a:ea typeface="Source Sans Pro" panose="020B0503030403020204" pitchFamily="34" charset="0"/>
              </a:rPr>
              <a:t>v2</a:t>
            </a:r>
          </a:p>
          <a:p>
            <a:pPr>
              <a:spcAft>
                <a:spcPts val="1200"/>
              </a:spcAft>
            </a:pPr>
            <a:r>
              <a:rPr lang="en-US" sz="4800" dirty="0">
                <a:latin typeface="Oswald" pitchFamily="2" charset="0"/>
                <a:ea typeface="Source Sans Pro" panose="020B0503030403020204" pitchFamily="34" charset="0"/>
              </a:rPr>
              <a:t>- eats all things</a:t>
            </a:r>
          </a:p>
          <a:p>
            <a:pPr>
              <a:spcAft>
                <a:spcPts val="1200"/>
              </a:spcAft>
            </a:pPr>
            <a:r>
              <a:rPr lang="en-US" sz="4800" dirty="0">
                <a:latin typeface="Oswald" pitchFamily="2" charset="0"/>
                <a:ea typeface="Source Sans Pro" panose="020B0503030403020204" pitchFamily="34" charset="0"/>
              </a:rPr>
              <a:t>- liberal/free view</a:t>
            </a:r>
          </a:p>
          <a:p>
            <a:pPr>
              <a:spcAft>
                <a:spcPts val="1200"/>
              </a:spcAft>
            </a:pPr>
            <a:r>
              <a:rPr lang="en-US" sz="4800" dirty="0">
                <a:latin typeface="Oswald" pitchFamily="2" charset="0"/>
                <a:ea typeface="Source Sans Pro" panose="020B0503030403020204" pitchFamily="34" charset="0"/>
              </a:rPr>
              <a:t>- views w/</a:t>
            </a:r>
            <a:r>
              <a:rPr lang="en-US" sz="4800" dirty="0">
                <a:solidFill>
                  <a:srgbClr val="C00000"/>
                </a:solidFill>
                <a:latin typeface="Oswald" pitchFamily="2" charset="0"/>
                <a:ea typeface="Source Sans Pro" panose="020B0503030403020204" pitchFamily="34" charset="0"/>
              </a:rPr>
              <a:t>contempt </a:t>
            </a:r>
            <a:r>
              <a:rPr lang="en-US" sz="4800" dirty="0">
                <a:solidFill>
                  <a:srgbClr val="0000FF"/>
                </a:solidFill>
                <a:latin typeface="Oswald" pitchFamily="2" charset="0"/>
                <a:ea typeface="Source Sans Pro" panose="020B0503030403020204" pitchFamily="34" charset="0"/>
              </a:rPr>
              <a:t>v3</a:t>
            </a:r>
          </a:p>
          <a:p>
            <a:pPr marL="341313" indent="-341313">
              <a:spcAft>
                <a:spcPts val="1200"/>
              </a:spcAft>
            </a:pPr>
            <a:r>
              <a:rPr lang="en-US" sz="4800" dirty="0">
                <a:latin typeface="Oswald" pitchFamily="2" charset="0"/>
                <a:ea typeface="Source Sans Pro" panose="020B0503030403020204" pitchFamily="34" charset="0"/>
              </a:rPr>
              <a:t>- may see others as </a:t>
            </a:r>
            <a:r>
              <a:rPr lang="en-US" sz="4800" dirty="0">
                <a:solidFill>
                  <a:srgbClr val="C00000"/>
                </a:solidFill>
                <a:latin typeface="Oswald" pitchFamily="2" charset="0"/>
                <a:ea typeface="Source Sans Pro" panose="020B0503030403020204" pitchFamily="34" charset="0"/>
              </a:rPr>
              <a:t>legalistic</a:t>
            </a:r>
          </a:p>
        </p:txBody>
      </p:sp>
    </p:spTree>
    <p:extLst>
      <p:ext uri="{BB962C8B-B14F-4D97-AF65-F5344CB8AC3E}">
        <p14:creationId xmlns:p14="http://schemas.microsoft.com/office/powerpoint/2010/main" val="129095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fade">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500"/>
                                        <p:tgtEl>
                                          <p:spTgt spid="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fade">
                                      <p:cBhvr>
                                        <p:cTn id="4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A8C6CBC4-015C-69C8-FD09-B7C9C64C0DAC}"/>
              </a:ext>
            </a:extLst>
          </p:cNvPr>
          <p:cNvSpPr/>
          <p:nvPr/>
        </p:nvSpPr>
        <p:spPr>
          <a:xfrm>
            <a:off x="443802" y="1457531"/>
            <a:ext cx="11304395" cy="4753303"/>
          </a:xfrm>
          <a:prstGeom prst="roundRect">
            <a:avLst>
              <a:gd name="adj" fmla="val 4283"/>
            </a:avLst>
          </a:prstGeom>
          <a:solidFill>
            <a:schemeClr val="bg1">
              <a:alpha val="8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BFF7844-3FAC-82BB-B267-6A9B954558FA}"/>
              </a:ext>
            </a:extLst>
          </p:cNvPr>
          <p:cNvSpPr txBox="1"/>
          <p:nvPr/>
        </p:nvSpPr>
        <p:spPr>
          <a:xfrm>
            <a:off x="664865" y="2156799"/>
            <a:ext cx="10862267" cy="3354765"/>
          </a:xfrm>
          <a:prstGeom prst="rect">
            <a:avLst/>
          </a:prstGeom>
          <a:noFill/>
        </p:spPr>
        <p:txBody>
          <a:bodyPr wrap="square" rtlCol="0">
            <a:spAutoFit/>
          </a:bodyPr>
          <a:lstStyle/>
          <a:p>
            <a:pPr algn="ctr">
              <a:spcAft>
                <a:spcPts val="1200"/>
              </a:spcAft>
            </a:pPr>
            <a:r>
              <a:rPr lang="en-US" sz="4800" dirty="0">
                <a:solidFill>
                  <a:srgbClr val="C00000"/>
                </a:solidFill>
                <a:latin typeface="Oswald" pitchFamily="2" charset="0"/>
                <a:ea typeface="Source Sans Pro" panose="020B0503030403020204" pitchFamily="34" charset="0"/>
              </a:rPr>
              <a:t>Who are you </a:t>
            </a:r>
            <a:r>
              <a:rPr lang="en-US" sz="4800" dirty="0">
                <a:latin typeface="Oswald" pitchFamily="2" charset="0"/>
                <a:ea typeface="Source Sans Pro" panose="020B0503030403020204" pitchFamily="34" charset="0"/>
              </a:rPr>
              <a:t>to judge the servant of another? </a:t>
            </a:r>
            <a:r>
              <a:rPr lang="en-US" sz="4800" dirty="0">
                <a:solidFill>
                  <a:srgbClr val="0000FF"/>
                </a:solidFill>
                <a:latin typeface="Oswald" pitchFamily="2" charset="0"/>
                <a:ea typeface="Source Sans Pro" panose="020B0503030403020204" pitchFamily="34" charset="0"/>
              </a:rPr>
              <a:t>v4</a:t>
            </a:r>
          </a:p>
          <a:p>
            <a:pPr algn="ctr">
              <a:spcAft>
                <a:spcPts val="1200"/>
              </a:spcAft>
            </a:pPr>
            <a:r>
              <a:rPr lang="en-US" sz="4800" dirty="0">
                <a:latin typeface="Oswald" pitchFamily="2" charset="0"/>
                <a:ea typeface="Source Sans Pro" panose="020B0503030403020204" pitchFamily="34" charset="0"/>
              </a:rPr>
              <a:t>But you, </a:t>
            </a:r>
            <a:r>
              <a:rPr lang="en-US" sz="4800" dirty="0">
                <a:solidFill>
                  <a:srgbClr val="C00000"/>
                </a:solidFill>
                <a:latin typeface="Oswald" pitchFamily="2" charset="0"/>
                <a:ea typeface="Source Sans Pro" panose="020B0503030403020204" pitchFamily="34" charset="0"/>
              </a:rPr>
              <a:t>why</a:t>
            </a:r>
            <a:r>
              <a:rPr lang="en-US" sz="4800" dirty="0">
                <a:latin typeface="Oswald" pitchFamily="2" charset="0"/>
                <a:ea typeface="Source Sans Pro" panose="020B0503030403020204" pitchFamily="34" charset="0"/>
              </a:rPr>
              <a:t> do you judge your brother? </a:t>
            </a:r>
            <a:r>
              <a:rPr lang="en-US" sz="4800" dirty="0">
                <a:solidFill>
                  <a:srgbClr val="0000FF"/>
                </a:solidFill>
                <a:latin typeface="Oswald" pitchFamily="2" charset="0"/>
                <a:ea typeface="Source Sans Pro" panose="020B0503030403020204" pitchFamily="34" charset="0"/>
              </a:rPr>
              <a:t>v10</a:t>
            </a:r>
          </a:p>
          <a:p>
            <a:pPr algn="ctr">
              <a:spcAft>
                <a:spcPts val="1200"/>
              </a:spcAft>
            </a:pPr>
            <a:r>
              <a:rPr lang="en-US" sz="4800" dirty="0">
                <a:latin typeface="Oswald" pitchFamily="2" charset="0"/>
                <a:ea typeface="Source Sans Pro" panose="020B0503030403020204" pitchFamily="34" charset="0"/>
              </a:rPr>
              <a:t>Or you again, </a:t>
            </a:r>
            <a:r>
              <a:rPr lang="en-US" sz="4800" dirty="0">
                <a:solidFill>
                  <a:srgbClr val="C00000"/>
                </a:solidFill>
                <a:latin typeface="Oswald" pitchFamily="2" charset="0"/>
                <a:ea typeface="Source Sans Pro" panose="020B0503030403020204" pitchFamily="34" charset="0"/>
              </a:rPr>
              <a:t>why</a:t>
            </a:r>
            <a:r>
              <a:rPr lang="en-US" sz="4800" dirty="0">
                <a:latin typeface="Oswald" pitchFamily="2" charset="0"/>
                <a:ea typeface="Source Sans Pro" panose="020B0503030403020204" pitchFamily="34" charset="0"/>
              </a:rPr>
              <a:t> do you regard your brother with contempt? </a:t>
            </a:r>
            <a:r>
              <a:rPr lang="en-US" sz="4800" dirty="0">
                <a:solidFill>
                  <a:srgbClr val="0000FF"/>
                </a:solidFill>
                <a:latin typeface="Oswald" pitchFamily="2" charset="0"/>
                <a:ea typeface="Source Sans Pro" panose="020B0503030403020204" pitchFamily="34" charset="0"/>
              </a:rPr>
              <a:t>v10</a:t>
            </a:r>
          </a:p>
        </p:txBody>
      </p:sp>
      <p:sp>
        <p:nvSpPr>
          <p:cNvPr id="6" name="TextBox 5">
            <a:extLst>
              <a:ext uri="{FF2B5EF4-FFF2-40B4-BE49-F238E27FC236}">
                <a16:creationId xmlns:a16="http://schemas.microsoft.com/office/drawing/2014/main" id="{3D1F075F-FD8B-0887-ECB2-8288C38C029C}"/>
              </a:ext>
            </a:extLst>
          </p:cNvPr>
          <p:cNvSpPr txBox="1"/>
          <p:nvPr/>
        </p:nvSpPr>
        <p:spPr>
          <a:xfrm>
            <a:off x="1584036" y="429088"/>
            <a:ext cx="9023927" cy="923330"/>
          </a:xfrm>
          <a:prstGeom prst="rect">
            <a:avLst/>
          </a:prstGeom>
          <a:noFill/>
        </p:spPr>
        <p:txBody>
          <a:bodyPr wrap="square" rtlCol="0">
            <a:spAutoFit/>
          </a:bodyPr>
          <a:lstStyle/>
          <a:p>
            <a:pPr algn="ctr"/>
            <a:r>
              <a:rPr lang="en-US" sz="5400" dirty="0">
                <a:effectLst>
                  <a:outerShdw blurRad="38100" dist="38100" dir="2700000" algn="tl">
                    <a:srgbClr val="000000">
                      <a:alpha val="43137"/>
                    </a:srgbClr>
                  </a:outerShdw>
                </a:effectLst>
                <a:latin typeface="Boucherie Block" panose="02000506000000020004" pitchFamily="2" charset="0"/>
              </a:rPr>
              <a:t>Notice some Questions</a:t>
            </a:r>
          </a:p>
        </p:txBody>
      </p:sp>
    </p:spTree>
    <p:extLst>
      <p:ext uri="{BB962C8B-B14F-4D97-AF65-F5344CB8AC3E}">
        <p14:creationId xmlns:p14="http://schemas.microsoft.com/office/powerpoint/2010/main" val="224140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5BB5C5-38D4-3F29-E557-7DA4736773D0}"/>
              </a:ext>
            </a:extLst>
          </p:cNvPr>
          <p:cNvSpPr txBox="1"/>
          <p:nvPr/>
        </p:nvSpPr>
        <p:spPr>
          <a:xfrm>
            <a:off x="376020" y="1237673"/>
            <a:ext cx="11439952" cy="3293209"/>
          </a:xfrm>
          <a:prstGeom prst="rect">
            <a:avLst/>
          </a:prstGeom>
          <a:noFill/>
        </p:spPr>
        <p:txBody>
          <a:bodyPr wrap="square" rtlCol="0">
            <a:spAutoFit/>
          </a:bodyPr>
          <a:lstStyle/>
          <a:p>
            <a:pPr algn="ctr"/>
            <a:r>
              <a:rPr lang="en-US" sz="10400" dirty="0" err="1">
                <a:solidFill>
                  <a:schemeClr val="bg1"/>
                </a:solidFill>
                <a:latin typeface="Bebas Neue" panose="020B0606020202050201" pitchFamily="34" charset="0"/>
              </a:rPr>
              <a:t>paul</a:t>
            </a:r>
            <a:r>
              <a:rPr lang="en-US" sz="10400" dirty="0">
                <a:solidFill>
                  <a:schemeClr val="bg1"/>
                </a:solidFill>
                <a:latin typeface="Bebas Neue" panose="020B0606020202050201" pitchFamily="34" charset="0"/>
              </a:rPr>
              <a:t> emphasizes</a:t>
            </a:r>
          </a:p>
          <a:p>
            <a:pPr algn="ctr"/>
            <a:r>
              <a:rPr lang="en-US" sz="10400" dirty="0">
                <a:solidFill>
                  <a:schemeClr val="bg1"/>
                </a:solidFill>
                <a:latin typeface="Bebas Neue" panose="020B0606020202050201" pitchFamily="34" charset="0"/>
              </a:rPr>
              <a:t>personal accountability</a:t>
            </a:r>
          </a:p>
        </p:txBody>
      </p:sp>
      <p:sp>
        <p:nvSpPr>
          <p:cNvPr id="5" name="TextBox 4">
            <a:extLst>
              <a:ext uri="{FF2B5EF4-FFF2-40B4-BE49-F238E27FC236}">
                <a16:creationId xmlns:a16="http://schemas.microsoft.com/office/drawing/2014/main" id="{8D08FAB9-9716-B69A-E3EC-B46D8D780830}"/>
              </a:ext>
            </a:extLst>
          </p:cNvPr>
          <p:cNvSpPr txBox="1"/>
          <p:nvPr/>
        </p:nvSpPr>
        <p:spPr>
          <a:xfrm>
            <a:off x="2476376" y="4875175"/>
            <a:ext cx="7239239" cy="1107996"/>
          </a:xfrm>
          <a:prstGeom prst="rect">
            <a:avLst/>
          </a:prstGeom>
          <a:noFill/>
        </p:spPr>
        <p:txBody>
          <a:bodyPr wrap="square" rtlCol="0">
            <a:spAutoFit/>
          </a:bodyPr>
          <a:lstStyle/>
          <a:p>
            <a:pPr algn="ctr"/>
            <a:r>
              <a:rPr lang="en-US" sz="6600" dirty="0">
                <a:solidFill>
                  <a:srgbClr val="FFC000"/>
                </a:solidFill>
              </a:rPr>
              <a:t>v 4, 10-12</a:t>
            </a:r>
          </a:p>
        </p:txBody>
      </p:sp>
    </p:spTree>
    <p:extLst>
      <p:ext uri="{BB962C8B-B14F-4D97-AF65-F5344CB8AC3E}">
        <p14:creationId xmlns:p14="http://schemas.microsoft.com/office/powerpoint/2010/main" val="1360156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5BB5C5-38D4-3F29-E557-7DA4736773D0}"/>
              </a:ext>
            </a:extLst>
          </p:cNvPr>
          <p:cNvSpPr txBox="1"/>
          <p:nvPr/>
        </p:nvSpPr>
        <p:spPr>
          <a:xfrm>
            <a:off x="376020" y="590174"/>
            <a:ext cx="11439952" cy="4985980"/>
          </a:xfrm>
          <a:prstGeom prst="rect">
            <a:avLst/>
          </a:prstGeom>
          <a:noFill/>
        </p:spPr>
        <p:txBody>
          <a:bodyPr wrap="square" rtlCol="0">
            <a:spAutoFit/>
          </a:bodyPr>
          <a:lstStyle/>
          <a:p>
            <a:pPr algn="ctr"/>
            <a:r>
              <a:rPr lang="en-US" sz="9800" dirty="0">
                <a:solidFill>
                  <a:schemeClr val="bg1"/>
                </a:solidFill>
                <a:latin typeface="Bebas Neue" panose="020B0606020202050201" pitchFamily="34" charset="0"/>
              </a:rPr>
              <a:t>EACH ONE’s FOCUS IS</a:t>
            </a:r>
          </a:p>
          <a:p>
            <a:pPr algn="ctr"/>
            <a:r>
              <a:rPr lang="en-US" sz="21600" dirty="0">
                <a:solidFill>
                  <a:schemeClr val="bg1"/>
                </a:solidFill>
                <a:latin typeface="Bebas Neue" panose="020B0606020202050201" pitchFamily="34" charset="0"/>
              </a:rPr>
              <a:t>THE LORD</a:t>
            </a:r>
          </a:p>
        </p:txBody>
      </p:sp>
      <p:sp>
        <p:nvSpPr>
          <p:cNvPr id="5" name="TextBox 4">
            <a:extLst>
              <a:ext uri="{FF2B5EF4-FFF2-40B4-BE49-F238E27FC236}">
                <a16:creationId xmlns:a16="http://schemas.microsoft.com/office/drawing/2014/main" id="{8D08FAB9-9716-B69A-E3EC-B46D8D780830}"/>
              </a:ext>
            </a:extLst>
          </p:cNvPr>
          <p:cNvSpPr txBox="1"/>
          <p:nvPr/>
        </p:nvSpPr>
        <p:spPr>
          <a:xfrm>
            <a:off x="2476377" y="5159830"/>
            <a:ext cx="7239239" cy="1107996"/>
          </a:xfrm>
          <a:prstGeom prst="rect">
            <a:avLst/>
          </a:prstGeom>
          <a:noFill/>
        </p:spPr>
        <p:txBody>
          <a:bodyPr wrap="square" rtlCol="0">
            <a:spAutoFit/>
          </a:bodyPr>
          <a:lstStyle/>
          <a:p>
            <a:pPr algn="ctr"/>
            <a:r>
              <a:rPr lang="en-US" sz="6600" dirty="0">
                <a:solidFill>
                  <a:srgbClr val="FFC000"/>
                </a:solidFill>
              </a:rPr>
              <a:t>v 5-9</a:t>
            </a:r>
          </a:p>
        </p:txBody>
      </p:sp>
    </p:spTree>
    <p:extLst>
      <p:ext uri="{BB962C8B-B14F-4D97-AF65-F5344CB8AC3E}">
        <p14:creationId xmlns:p14="http://schemas.microsoft.com/office/powerpoint/2010/main" val="551617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A8C6CBC4-015C-69C8-FD09-B7C9C64C0DAC}"/>
              </a:ext>
            </a:extLst>
          </p:cNvPr>
          <p:cNvSpPr/>
          <p:nvPr/>
        </p:nvSpPr>
        <p:spPr>
          <a:xfrm>
            <a:off x="443802" y="1457531"/>
            <a:ext cx="11304395" cy="4753303"/>
          </a:xfrm>
          <a:prstGeom prst="roundRect">
            <a:avLst>
              <a:gd name="adj" fmla="val 4283"/>
            </a:avLst>
          </a:prstGeom>
          <a:solidFill>
            <a:schemeClr val="bg1">
              <a:alpha val="8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BFF7844-3FAC-82BB-B267-6A9B954558FA}"/>
              </a:ext>
            </a:extLst>
          </p:cNvPr>
          <p:cNvSpPr txBox="1"/>
          <p:nvPr/>
        </p:nvSpPr>
        <p:spPr>
          <a:xfrm>
            <a:off x="660245" y="1800132"/>
            <a:ext cx="10862267" cy="830997"/>
          </a:xfrm>
          <a:prstGeom prst="rect">
            <a:avLst/>
          </a:prstGeom>
          <a:noFill/>
        </p:spPr>
        <p:txBody>
          <a:bodyPr wrap="square" rtlCol="0">
            <a:spAutoFit/>
          </a:bodyPr>
          <a:lstStyle/>
          <a:p>
            <a:pPr algn="ctr">
              <a:spcAft>
                <a:spcPts val="1200"/>
              </a:spcAft>
            </a:pPr>
            <a:r>
              <a:rPr lang="en-US" sz="4800" dirty="0">
                <a:latin typeface="Oswald" pitchFamily="2" charset="0"/>
                <a:ea typeface="Source Sans Pro" panose="020B0503030403020204" pitchFamily="34" charset="0"/>
              </a:rPr>
              <a:t>Right or Wrong?</a:t>
            </a:r>
          </a:p>
        </p:txBody>
      </p:sp>
      <p:sp>
        <p:nvSpPr>
          <p:cNvPr id="6" name="TextBox 5">
            <a:extLst>
              <a:ext uri="{FF2B5EF4-FFF2-40B4-BE49-F238E27FC236}">
                <a16:creationId xmlns:a16="http://schemas.microsoft.com/office/drawing/2014/main" id="{3D1F075F-FD8B-0887-ECB2-8288C38C029C}"/>
              </a:ext>
            </a:extLst>
          </p:cNvPr>
          <p:cNvSpPr txBox="1"/>
          <p:nvPr/>
        </p:nvSpPr>
        <p:spPr>
          <a:xfrm>
            <a:off x="1584036" y="429088"/>
            <a:ext cx="9023927" cy="923330"/>
          </a:xfrm>
          <a:prstGeom prst="rect">
            <a:avLst/>
          </a:prstGeom>
          <a:noFill/>
        </p:spPr>
        <p:txBody>
          <a:bodyPr wrap="square" rtlCol="0">
            <a:spAutoFit/>
          </a:bodyPr>
          <a:lstStyle/>
          <a:p>
            <a:pPr algn="ctr"/>
            <a:r>
              <a:rPr lang="en-US" sz="5400" dirty="0">
                <a:effectLst>
                  <a:outerShdw blurRad="38100" dist="38100" dir="2700000" algn="tl">
                    <a:srgbClr val="000000">
                      <a:alpha val="43137"/>
                    </a:srgbClr>
                  </a:outerShdw>
                </a:effectLst>
                <a:latin typeface="Boucherie Block" panose="02000506000000020004" pitchFamily="2" charset="0"/>
              </a:rPr>
              <a:t>What are we talking about?</a:t>
            </a:r>
          </a:p>
        </p:txBody>
      </p:sp>
      <p:cxnSp>
        <p:nvCxnSpPr>
          <p:cNvPr id="7" name="Straight Connector 6">
            <a:extLst>
              <a:ext uri="{FF2B5EF4-FFF2-40B4-BE49-F238E27FC236}">
                <a16:creationId xmlns:a16="http://schemas.microsoft.com/office/drawing/2014/main" id="{8E945A1C-38CB-A39C-E627-7EA9634A86A5}"/>
              </a:ext>
            </a:extLst>
          </p:cNvPr>
          <p:cNvCxnSpPr>
            <a:cxnSpLocks/>
          </p:cNvCxnSpPr>
          <p:nvPr/>
        </p:nvCxnSpPr>
        <p:spPr>
          <a:xfrm>
            <a:off x="2770909" y="2972841"/>
            <a:ext cx="665018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F2FA38-FE49-B540-0B43-0BF37E3FB6D8}"/>
              </a:ext>
            </a:extLst>
          </p:cNvPr>
          <p:cNvCxnSpPr/>
          <p:nvPr/>
        </p:nvCxnSpPr>
        <p:spPr>
          <a:xfrm>
            <a:off x="2770909" y="2700368"/>
            <a:ext cx="0" cy="54494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D9594BE-FEA0-CA9B-BBD4-CD45CB67F3B3}"/>
              </a:ext>
            </a:extLst>
          </p:cNvPr>
          <p:cNvCxnSpPr/>
          <p:nvPr/>
        </p:nvCxnSpPr>
        <p:spPr>
          <a:xfrm>
            <a:off x="9434943" y="2700368"/>
            <a:ext cx="0" cy="54494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AB70E4D-62EA-8B52-AD10-A1DDFF59B9FB}"/>
              </a:ext>
            </a:extLst>
          </p:cNvPr>
          <p:cNvCxnSpPr/>
          <p:nvPr/>
        </p:nvCxnSpPr>
        <p:spPr>
          <a:xfrm>
            <a:off x="6091380" y="2700368"/>
            <a:ext cx="0" cy="54494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B395A55-9813-3AE5-C789-22C352587236}"/>
              </a:ext>
            </a:extLst>
          </p:cNvPr>
          <p:cNvSpPr txBox="1"/>
          <p:nvPr/>
        </p:nvSpPr>
        <p:spPr>
          <a:xfrm>
            <a:off x="1226089" y="3383792"/>
            <a:ext cx="3089640" cy="1938992"/>
          </a:xfrm>
          <a:prstGeom prst="rect">
            <a:avLst/>
          </a:prstGeom>
          <a:noFill/>
        </p:spPr>
        <p:txBody>
          <a:bodyPr wrap="square" rtlCol="0">
            <a:spAutoFit/>
          </a:bodyPr>
          <a:lstStyle/>
          <a:p>
            <a:pPr algn="ctr">
              <a:spcAft>
                <a:spcPts val="1200"/>
              </a:spcAft>
            </a:pPr>
            <a:r>
              <a:rPr lang="en-US" sz="4000" dirty="0">
                <a:latin typeface="Oswald" pitchFamily="2" charset="0"/>
                <a:ea typeface="Source Sans Pro" panose="020B0503030403020204" pitchFamily="34" charset="0"/>
              </a:rPr>
              <a:t>Instrumental music in worship</a:t>
            </a:r>
          </a:p>
        </p:txBody>
      </p:sp>
      <p:sp>
        <p:nvSpPr>
          <p:cNvPr id="16" name="TextBox 15">
            <a:extLst>
              <a:ext uri="{FF2B5EF4-FFF2-40B4-BE49-F238E27FC236}">
                <a16:creationId xmlns:a16="http://schemas.microsoft.com/office/drawing/2014/main" id="{F9E1E49C-9E85-763D-FAB6-36E17B81E34A}"/>
              </a:ext>
            </a:extLst>
          </p:cNvPr>
          <p:cNvSpPr txBox="1"/>
          <p:nvPr/>
        </p:nvSpPr>
        <p:spPr>
          <a:xfrm>
            <a:off x="4250997" y="3403600"/>
            <a:ext cx="3680765" cy="2554545"/>
          </a:xfrm>
          <a:prstGeom prst="rect">
            <a:avLst/>
          </a:prstGeom>
          <a:noFill/>
        </p:spPr>
        <p:txBody>
          <a:bodyPr wrap="square" rtlCol="0">
            <a:spAutoFit/>
          </a:bodyPr>
          <a:lstStyle/>
          <a:p>
            <a:pPr algn="ctr">
              <a:spcAft>
                <a:spcPts val="1200"/>
              </a:spcAft>
            </a:pPr>
            <a:r>
              <a:rPr lang="en-US" sz="4000" dirty="0">
                <a:latin typeface="Oswald" pitchFamily="2" charset="0"/>
                <a:ea typeface="Source Sans Pro" panose="020B0503030403020204" pitchFamily="34" charset="0"/>
              </a:rPr>
              <a:t>Playing an instrument &amp; singing a worship song at home</a:t>
            </a:r>
          </a:p>
        </p:txBody>
      </p:sp>
      <p:sp>
        <p:nvSpPr>
          <p:cNvPr id="23" name="TextBox 22">
            <a:extLst>
              <a:ext uri="{FF2B5EF4-FFF2-40B4-BE49-F238E27FC236}">
                <a16:creationId xmlns:a16="http://schemas.microsoft.com/office/drawing/2014/main" id="{4AE8E4B3-03D1-CC62-50C7-1D427574A992}"/>
              </a:ext>
            </a:extLst>
          </p:cNvPr>
          <p:cNvSpPr txBox="1"/>
          <p:nvPr/>
        </p:nvSpPr>
        <p:spPr>
          <a:xfrm>
            <a:off x="8296541" y="3383990"/>
            <a:ext cx="2276804" cy="2554545"/>
          </a:xfrm>
          <a:prstGeom prst="rect">
            <a:avLst/>
          </a:prstGeom>
          <a:noFill/>
        </p:spPr>
        <p:txBody>
          <a:bodyPr wrap="square" rtlCol="0">
            <a:spAutoFit/>
          </a:bodyPr>
          <a:lstStyle/>
          <a:p>
            <a:pPr algn="ctr">
              <a:spcAft>
                <a:spcPts val="1200"/>
              </a:spcAft>
            </a:pPr>
            <a:r>
              <a:rPr lang="en-US" sz="4000" dirty="0">
                <a:latin typeface="Oswald" pitchFamily="2" charset="0"/>
                <a:ea typeface="Source Sans Pro" panose="020B0503030403020204" pitchFamily="34" charset="0"/>
              </a:rPr>
              <a:t>Listening to 104.7 the fish in your car</a:t>
            </a:r>
          </a:p>
        </p:txBody>
      </p:sp>
      <p:sp>
        <p:nvSpPr>
          <p:cNvPr id="24" name="&quot;Not Allowed&quot; Symbol 23">
            <a:extLst>
              <a:ext uri="{FF2B5EF4-FFF2-40B4-BE49-F238E27FC236}">
                <a16:creationId xmlns:a16="http://schemas.microsoft.com/office/drawing/2014/main" id="{9EF26E6F-B0DE-26BA-0E12-DD65AF11828E}"/>
              </a:ext>
            </a:extLst>
          </p:cNvPr>
          <p:cNvSpPr/>
          <p:nvPr/>
        </p:nvSpPr>
        <p:spPr>
          <a:xfrm>
            <a:off x="1741963" y="3383792"/>
            <a:ext cx="1958109" cy="1986221"/>
          </a:xfrm>
          <a:prstGeom prst="noSmoking">
            <a:avLst>
              <a:gd name="adj" fmla="val 7890"/>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7012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fade">
                                      <p:cBhvr>
                                        <p:cTn id="2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C938761-842D-DF30-9BE2-A958EA0C1BB0}"/>
              </a:ext>
            </a:extLst>
          </p:cNvPr>
          <p:cNvSpPr txBox="1"/>
          <p:nvPr/>
        </p:nvSpPr>
        <p:spPr>
          <a:xfrm>
            <a:off x="0" y="400779"/>
            <a:ext cx="5019040" cy="923330"/>
          </a:xfrm>
          <a:prstGeom prst="rect">
            <a:avLst/>
          </a:prstGeom>
          <a:noFill/>
        </p:spPr>
        <p:txBody>
          <a:bodyPr wrap="square" rtlCol="0">
            <a:spAutoFit/>
          </a:bodyPr>
          <a:lstStyle/>
          <a:p>
            <a:pPr algn="ctr"/>
            <a:r>
              <a:rPr lang="en-US" sz="5400" dirty="0">
                <a:effectLst>
                  <a:outerShdw blurRad="38100" dist="38100" dir="2700000" algn="tl">
                    <a:srgbClr val="000000">
                      <a:alpha val="43137"/>
                    </a:srgbClr>
                  </a:outerShdw>
                </a:effectLst>
                <a:latin typeface="Boucherie Block" panose="02000506000000020004" pitchFamily="2" charset="0"/>
              </a:rPr>
              <a:t>Romans 14:13-15</a:t>
            </a:r>
            <a:endParaRPr lang="en-US" sz="5400" dirty="0">
              <a:solidFill>
                <a:srgbClr val="C00000"/>
              </a:solidFill>
              <a:effectLst>
                <a:outerShdw blurRad="38100" dist="38100" dir="2700000" algn="tl">
                  <a:srgbClr val="000000">
                    <a:alpha val="43137"/>
                  </a:srgbClr>
                </a:outerShdw>
              </a:effectLst>
              <a:latin typeface="Boucherie Block" panose="02000506000000020004" pitchFamily="2" charset="0"/>
            </a:endParaRPr>
          </a:p>
        </p:txBody>
      </p:sp>
      <p:sp>
        <p:nvSpPr>
          <p:cNvPr id="11" name="Rectangle 10">
            <a:extLst>
              <a:ext uri="{FF2B5EF4-FFF2-40B4-BE49-F238E27FC236}">
                <a16:creationId xmlns:a16="http://schemas.microsoft.com/office/drawing/2014/main" id="{76B82C44-7D64-DFA1-7E37-886EC84A0C1F}"/>
              </a:ext>
            </a:extLst>
          </p:cNvPr>
          <p:cNvSpPr/>
          <p:nvPr/>
        </p:nvSpPr>
        <p:spPr>
          <a:xfrm>
            <a:off x="0" y="1458310"/>
            <a:ext cx="5019040" cy="5037083"/>
          </a:xfrm>
          <a:prstGeom prst="rect">
            <a:avLst/>
          </a:prstGeom>
          <a:solidFill>
            <a:schemeClr val="bg1">
              <a:alpha val="91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13223A3-D611-A389-38B2-E1E4CD8E1102}"/>
              </a:ext>
            </a:extLst>
          </p:cNvPr>
          <p:cNvSpPr txBox="1"/>
          <p:nvPr/>
        </p:nvSpPr>
        <p:spPr>
          <a:xfrm>
            <a:off x="110837" y="1563574"/>
            <a:ext cx="4830618" cy="4893647"/>
          </a:xfrm>
          <a:prstGeom prst="rect">
            <a:avLst/>
          </a:prstGeom>
          <a:noFill/>
        </p:spPr>
        <p:txBody>
          <a:bodyPr wrap="square" rtlCol="0">
            <a:spAutoFit/>
          </a:bodyPr>
          <a:lstStyle/>
          <a:p>
            <a:r>
              <a:rPr lang="en-US" sz="2400" b="0" i="0" dirty="0">
                <a:solidFill>
                  <a:srgbClr val="000000"/>
                </a:solidFill>
                <a:effectLst/>
                <a:latin typeface="Source Sans Pro" panose="020B0503030403020204" pitchFamily="34" charset="0"/>
                <a:ea typeface="Source Sans Pro" panose="020B0503030403020204" pitchFamily="34" charset="0"/>
              </a:rPr>
              <a:t>Therefore let us not judge one another anymore, but rather resolve this, not to put a stumbling block or a cause to fall in our brother’s way. I know and am convinced by the Lord Jesus that there is nothing unclean of itself; but to him who considers anything to be unclean, to him it is unclean.  Yet if your brother is grieved because of your food, you are no longer walking in love. Do not destroy with your food the one for whom Christ died.</a:t>
            </a:r>
            <a:endParaRPr lang="en-US" sz="2400" dirty="0">
              <a:latin typeface="Source Sans Pro" panose="020B0503030403020204" pitchFamily="34" charset="0"/>
              <a:ea typeface="Source Sans Pro" panose="020B0503030403020204" pitchFamily="34" charset="0"/>
            </a:endParaRPr>
          </a:p>
        </p:txBody>
      </p:sp>
      <p:sp>
        <p:nvSpPr>
          <p:cNvPr id="12" name="TextBox 11">
            <a:extLst>
              <a:ext uri="{FF2B5EF4-FFF2-40B4-BE49-F238E27FC236}">
                <a16:creationId xmlns:a16="http://schemas.microsoft.com/office/drawing/2014/main" id="{150BFCBE-4C37-1E0E-BF9A-0F2F1E6C6606}"/>
              </a:ext>
            </a:extLst>
          </p:cNvPr>
          <p:cNvSpPr txBox="1"/>
          <p:nvPr/>
        </p:nvSpPr>
        <p:spPr>
          <a:xfrm>
            <a:off x="4817416" y="477723"/>
            <a:ext cx="7310576" cy="769441"/>
          </a:xfrm>
          <a:prstGeom prst="rect">
            <a:avLst/>
          </a:prstGeom>
          <a:noFill/>
        </p:spPr>
        <p:txBody>
          <a:bodyPr wrap="square" rtlCol="0">
            <a:spAutoFit/>
          </a:bodyPr>
          <a:lstStyle/>
          <a:p>
            <a:pPr algn="ctr"/>
            <a:r>
              <a:rPr lang="en-US" sz="4400" dirty="0">
                <a:effectLst>
                  <a:outerShdw blurRad="38100" dist="38100" dir="2700000" algn="tl">
                    <a:srgbClr val="000000">
                      <a:alpha val="43137"/>
                    </a:srgbClr>
                  </a:outerShdw>
                </a:effectLst>
                <a:latin typeface="Boucherie Block" panose="02000506000000020004" pitchFamily="2" charset="0"/>
              </a:rPr>
              <a:t>The instruction</a:t>
            </a:r>
          </a:p>
        </p:txBody>
      </p:sp>
      <p:sp>
        <p:nvSpPr>
          <p:cNvPr id="4" name="Rectangle: Rounded Corners 3">
            <a:extLst>
              <a:ext uri="{FF2B5EF4-FFF2-40B4-BE49-F238E27FC236}">
                <a16:creationId xmlns:a16="http://schemas.microsoft.com/office/drawing/2014/main" id="{A7BC11FB-2CF5-80E0-921C-46BB49490EB0}"/>
              </a:ext>
            </a:extLst>
          </p:cNvPr>
          <p:cNvSpPr/>
          <p:nvPr/>
        </p:nvSpPr>
        <p:spPr>
          <a:xfrm>
            <a:off x="5341424" y="1583568"/>
            <a:ext cx="6565826" cy="4753303"/>
          </a:xfrm>
          <a:prstGeom prst="roundRect">
            <a:avLst>
              <a:gd name="adj" fmla="val 4283"/>
            </a:avLst>
          </a:prstGeom>
          <a:solidFill>
            <a:schemeClr val="bg1">
              <a:alpha val="8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F5E73B4-1398-E9F1-F6C8-82EAA128C1AB}"/>
              </a:ext>
            </a:extLst>
          </p:cNvPr>
          <p:cNvSpPr txBox="1"/>
          <p:nvPr/>
        </p:nvSpPr>
        <p:spPr>
          <a:xfrm>
            <a:off x="5479934" y="1683915"/>
            <a:ext cx="6251171" cy="4585871"/>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Let us </a:t>
            </a:r>
            <a:r>
              <a:rPr lang="en-US" sz="3600" dirty="0">
                <a:solidFill>
                  <a:srgbClr val="C00000"/>
                </a:solidFill>
                <a:latin typeface="Oswald" pitchFamily="2" charset="0"/>
                <a:ea typeface="Source Sans Pro" panose="020B0503030403020204" pitchFamily="34" charset="0"/>
              </a:rPr>
              <a:t>not judge</a:t>
            </a:r>
            <a:r>
              <a:rPr lang="en-US" sz="3600" dirty="0">
                <a:latin typeface="Oswald" pitchFamily="2" charset="0"/>
                <a:ea typeface="Source Sans Pro" panose="020B0503030403020204" pitchFamily="34" charset="0"/>
              </a:rPr>
              <a:t>…</a:t>
            </a: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But rather, let us resolve </a:t>
            </a:r>
            <a:r>
              <a:rPr lang="en-US" sz="3600" dirty="0">
                <a:solidFill>
                  <a:srgbClr val="C00000"/>
                </a:solidFill>
                <a:latin typeface="Oswald" pitchFamily="2" charset="0"/>
                <a:ea typeface="Source Sans Pro" panose="020B0503030403020204" pitchFamily="34" charset="0"/>
              </a:rPr>
              <a:t>not to put a stumbling block</a:t>
            </a:r>
            <a:r>
              <a:rPr lang="en-US" sz="3600" dirty="0">
                <a:latin typeface="Oswald" pitchFamily="2" charset="0"/>
                <a:ea typeface="Source Sans Pro" panose="020B0503030403020204" pitchFamily="34" charset="0"/>
              </a:rPr>
              <a:t> in the way.</a:t>
            </a: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What is a </a:t>
            </a:r>
            <a:r>
              <a:rPr lang="en-US" sz="3600" dirty="0">
                <a:solidFill>
                  <a:srgbClr val="C00000"/>
                </a:solidFill>
                <a:latin typeface="Oswald" pitchFamily="2" charset="0"/>
                <a:ea typeface="Source Sans Pro" panose="020B0503030403020204" pitchFamily="34" charset="0"/>
              </a:rPr>
              <a:t>stumbling block </a:t>
            </a:r>
            <a:r>
              <a:rPr lang="en-US" sz="3600" dirty="0">
                <a:latin typeface="Oswald" pitchFamily="2" charset="0"/>
                <a:ea typeface="Source Sans Pro" panose="020B0503030403020204" pitchFamily="34" charset="0"/>
              </a:rPr>
              <a:t>here?</a:t>
            </a: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Notice the main thing here… </a:t>
            </a:r>
            <a:r>
              <a:rPr lang="en-US" sz="3600" dirty="0">
                <a:solidFill>
                  <a:srgbClr val="C00000"/>
                </a:solidFill>
                <a:latin typeface="Oswald" pitchFamily="2" charset="0"/>
                <a:ea typeface="Source Sans Pro" panose="020B0503030403020204" pitchFamily="34" charset="0"/>
              </a:rPr>
              <a:t>walking in love</a:t>
            </a:r>
            <a:r>
              <a:rPr lang="en-US" sz="3600" dirty="0">
                <a:latin typeface="Oswald" pitchFamily="2" charset="0"/>
                <a:ea typeface="Source Sans Pro" panose="020B0503030403020204" pitchFamily="34" charset="0"/>
              </a:rPr>
              <a:t>.</a:t>
            </a: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Do not destroy with your liberty.</a:t>
            </a:r>
          </a:p>
        </p:txBody>
      </p:sp>
    </p:spTree>
    <p:extLst>
      <p:ext uri="{BB962C8B-B14F-4D97-AF65-F5344CB8AC3E}">
        <p14:creationId xmlns:p14="http://schemas.microsoft.com/office/powerpoint/2010/main" val="58775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A8C6CBC4-015C-69C8-FD09-B7C9C64C0DAC}"/>
              </a:ext>
            </a:extLst>
          </p:cNvPr>
          <p:cNvSpPr/>
          <p:nvPr/>
        </p:nvSpPr>
        <p:spPr>
          <a:xfrm>
            <a:off x="443802" y="1457531"/>
            <a:ext cx="11304395" cy="4753303"/>
          </a:xfrm>
          <a:prstGeom prst="roundRect">
            <a:avLst>
              <a:gd name="adj" fmla="val 4283"/>
            </a:avLst>
          </a:prstGeom>
          <a:solidFill>
            <a:schemeClr val="bg1">
              <a:alpha val="8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BFF7844-3FAC-82BB-B267-6A9B954558FA}"/>
              </a:ext>
            </a:extLst>
          </p:cNvPr>
          <p:cNvSpPr txBox="1"/>
          <p:nvPr/>
        </p:nvSpPr>
        <p:spPr>
          <a:xfrm>
            <a:off x="1736359" y="2680020"/>
            <a:ext cx="8719280" cy="2308324"/>
          </a:xfrm>
          <a:prstGeom prst="rect">
            <a:avLst/>
          </a:prstGeom>
          <a:noFill/>
        </p:spPr>
        <p:txBody>
          <a:bodyPr wrap="square" rtlCol="0">
            <a:spAutoFit/>
          </a:bodyPr>
          <a:lstStyle/>
          <a:p>
            <a:pPr algn="ctr">
              <a:spcAft>
                <a:spcPts val="1200"/>
              </a:spcAft>
            </a:pPr>
            <a:r>
              <a:rPr lang="en-US" sz="4800" dirty="0">
                <a:latin typeface="Oswald" pitchFamily="2" charset="0"/>
                <a:ea typeface="Source Sans Pro" panose="020B0503030403020204" pitchFamily="34" charset="0"/>
              </a:rPr>
              <a:t>A brother believes that it is unscriptural to celebrate Christmas in any way, shape, form, or fashion?</a:t>
            </a:r>
          </a:p>
        </p:txBody>
      </p:sp>
      <p:sp>
        <p:nvSpPr>
          <p:cNvPr id="6" name="TextBox 5">
            <a:extLst>
              <a:ext uri="{FF2B5EF4-FFF2-40B4-BE49-F238E27FC236}">
                <a16:creationId xmlns:a16="http://schemas.microsoft.com/office/drawing/2014/main" id="{3D1F075F-FD8B-0887-ECB2-8288C38C029C}"/>
              </a:ext>
            </a:extLst>
          </p:cNvPr>
          <p:cNvSpPr txBox="1"/>
          <p:nvPr/>
        </p:nvSpPr>
        <p:spPr>
          <a:xfrm>
            <a:off x="1584036" y="429088"/>
            <a:ext cx="9023927" cy="923330"/>
          </a:xfrm>
          <a:prstGeom prst="rect">
            <a:avLst/>
          </a:prstGeom>
          <a:noFill/>
        </p:spPr>
        <p:txBody>
          <a:bodyPr wrap="square" rtlCol="0">
            <a:spAutoFit/>
          </a:bodyPr>
          <a:lstStyle/>
          <a:p>
            <a:pPr algn="ctr"/>
            <a:r>
              <a:rPr lang="en-US" sz="5400" dirty="0">
                <a:effectLst>
                  <a:outerShdw blurRad="38100" dist="38100" dir="2700000" algn="tl">
                    <a:srgbClr val="000000">
                      <a:alpha val="43137"/>
                    </a:srgbClr>
                  </a:outerShdw>
                </a:effectLst>
                <a:latin typeface="Boucherie Block" panose="02000506000000020004" pitchFamily="2" charset="0"/>
              </a:rPr>
              <a:t>What if…</a:t>
            </a:r>
          </a:p>
        </p:txBody>
      </p:sp>
    </p:spTree>
    <p:extLst>
      <p:ext uri="{BB962C8B-B14F-4D97-AF65-F5344CB8AC3E}">
        <p14:creationId xmlns:p14="http://schemas.microsoft.com/office/powerpoint/2010/main" val="318931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1668</TotalTime>
  <Words>700</Words>
  <Application>Microsoft Office PowerPoint</Application>
  <PresentationFormat>Widescreen</PresentationFormat>
  <Paragraphs>64</Paragraphs>
  <Slides>13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Calibri</vt:lpstr>
      <vt:lpstr>Boucherie Block</vt:lpstr>
      <vt:lpstr>Source Sans Pro</vt:lpstr>
      <vt:lpstr>Bebas Neue</vt:lpstr>
      <vt:lpstr>Oswald</vt:lpstr>
      <vt:lpstr>Calibri Light</vt:lpstr>
      <vt:lpstr>Arial</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Tramell (STRAM2195)</dc:creator>
  <cp:lastModifiedBy>Todd Reynolds</cp:lastModifiedBy>
  <cp:revision>42</cp:revision>
  <dcterms:created xsi:type="dcterms:W3CDTF">2024-01-02T12:56:27Z</dcterms:created>
  <dcterms:modified xsi:type="dcterms:W3CDTF">2024-03-17T13:14:01Z</dcterms:modified>
</cp:coreProperties>
</file>