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7" r:id="rId2"/>
    <p:sldId id="279" r:id="rId3"/>
    <p:sldId id="303" r:id="rId4"/>
    <p:sldId id="304" r:id="rId5"/>
    <p:sldId id="305" r:id="rId6"/>
    <p:sldId id="306" r:id="rId7"/>
    <p:sldId id="307" r:id="rId8"/>
    <p:sldId id="308" r:id="rId9"/>
    <p:sldId id="309" r:id="rId10"/>
    <p:sldId id="293" r:id="rId11"/>
  </p:sldIdLst>
  <p:sldSz cx="12192000" cy="6858000"/>
  <p:notesSz cx="6858000" cy="9144000"/>
  <p:embeddedFontLst>
    <p:embeddedFont>
      <p:font typeface="Bebas Neue" panose="020B0606020202050201" pitchFamily="34" charset="0"/>
      <p:regular r:id="rId13"/>
    </p:embeddedFont>
    <p:embeddedFont>
      <p:font typeface="Boucherie Block" panose="02000506000000020004" pitchFamily="2" charset="0"/>
      <p:regular r:id="rId14"/>
      <p:bold r:id="rId15"/>
      <p:italic r:id="rId16"/>
    </p:embeddedFont>
    <p:embeddedFont>
      <p:font typeface="Oswald" pitchFamily="2" charset="0"/>
      <p:regular r:id="rId17"/>
      <p:bold r:id="rId18"/>
    </p:embeddedFont>
    <p:embeddedFont>
      <p:font typeface="Source Sans Pro" panose="020B0503030403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A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8B0E-2ECF-46F4-A366-11AF44CDF364}" v="2221" dt="2024-01-02T23:36:1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9" autoAdjust="0"/>
    <p:restoredTop sz="94660"/>
  </p:normalViewPr>
  <p:slideViewPr>
    <p:cSldViewPr snapToGrid="0">
      <p:cViewPr varScale="1">
        <p:scale>
          <a:sx n="64" d="100"/>
          <a:sy n="64" d="100"/>
        </p:scale>
        <p:origin x="72" y="25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F6201-2435-4A23-AF08-EFEC4C82974D}"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FC8E6-5C5E-4956-994F-8B9E961D0E2F}" type="slidenum">
              <a:rPr lang="en-US" smtClean="0"/>
              <a:t>‹#›</a:t>
            </a:fld>
            <a:endParaRPr lang="en-US"/>
          </a:p>
        </p:txBody>
      </p:sp>
    </p:spTree>
    <p:extLst>
      <p:ext uri="{BB962C8B-B14F-4D97-AF65-F5344CB8AC3E}">
        <p14:creationId xmlns:p14="http://schemas.microsoft.com/office/powerpoint/2010/main" val="204684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3/24/2024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3/24/2024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946838" y="4690163"/>
            <a:ext cx="6298324"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Oswald" pitchFamily="2" charset="0"/>
                <a:ea typeface="Source Sans Pro" panose="020B0503030403020204" pitchFamily="34" charset="0"/>
              </a:rPr>
              <a:t>Chapter 15</a:t>
            </a:r>
          </a:p>
        </p:txBody>
      </p:sp>
      <p:sp>
        <p:nvSpPr>
          <p:cNvPr id="4" name="TextBox 3">
            <a:extLst>
              <a:ext uri="{FF2B5EF4-FFF2-40B4-BE49-F238E27FC236}">
                <a16:creationId xmlns:a16="http://schemas.microsoft.com/office/drawing/2014/main" id="{5A70799B-46B6-6159-9409-C37D5F4B522A}"/>
              </a:ext>
            </a:extLst>
          </p:cNvPr>
          <p:cNvSpPr txBox="1"/>
          <p:nvPr/>
        </p:nvSpPr>
        <p:spPr>
          <a:xfrm>
            <a:off x="2401673" y="821587"/>
            <a:ext cx="7388653" cy="1015663"/>
          </a:xfrm>
          <a:prstGeom prst="rect">
            <a:avLst/>
          </a:prstGeom>
          <a:noFill/>
        </p:spPr>
        <p:txBody>
          <a:bodyPr wrap="square" rtlCol="0">
            <a:spAutoFit/>
          </a:bodyPr>
          <a:lstStyle/>
          <a:p>
            <a:pPr algn="ctr"/>
            <a:r>
              <a:rPr lang="en-US" sz="6000" dirty="0">
                <a:effectLst>
                  <a:outerShdw blurRad="38100" dist="38100" dir="2700000" algn="tl">
                    <a:srgbClr val="000000">
                      <a:alpha val="43137"/>
                    </a:srgbClr>
                  </a:outerShdw>
                </a:effectLst>
                <a:latin typeface="Oswald" pitchFamily="2" charset="0"/>
                <a:ea typeface="Roboto Condensed SemiBold" panose="02000000000000000000" pitchFamily="2" charset="0"/>
              </a:rPr>
              <a:t>Welcome One Another</a:t>
            </a:r>
          </a:p>
        </p:txBody>
      </p:sp>
    </p:spTree>
    <p:extLst>
      <p:ext uri="{BB962C8B-B14F-4D97-AF65-F5344CB8AC3E}">
        <p14:creationId xmlns:p14="http://schemas.microsoft.com/office/powerpoint/2010/main" val="18192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BB5C5-38D4-3F29-E557-7DA4736773D0}"/>
              </a:ext>
            </a:extLst>
          </p:cNvPr>
          <p:cNvSpPr txBox="1"/>
          <p:nvPr/>
        </p:nvSpPr>
        <p:spPr>
          <a:xfrm>
            <a:off x="874159" y="1187366"/>
            <a:ext cx="10443682" cy="3631763"/>
          </a:xfrm>
          <a:prstGeom prst="rect">
            <a:avLst/>
          </a:prstGeom>
          <a:noFill/>
        </p:spPr>
        <p:txBody>
          <a:bodyPr wrap="square" rtlCol="0">
            <a:spAutoFit/>
          </a:bodyPr>
          <a:lstStyle/>
          <a:p>
            <a:pPr algn="ctr"/>
            <a:r>
              <a:rPr lang="en-US" sz="11500" dirty="0">
                <a:solidFill>
                  <a:schemeClr val="bg1"/>
                </a:solidFill>
                <a:latin typeface="Bebas Neue" panose="020B0606020202050201" pitchFamily="34" charset="0"/>
              </a:rPr>
              <a:t>MAY the God of PEACE be with you all!</a:t>
            </a:r>
            <a:endParaRPr lang="en-US" sz="1400" dirty="0">
              <a:solidFill>
                <a:schemeClr val="bg1"/>
              </a:solidFill>
              <a:latin typeface="Bebas Neue" panose="020B0606020202050201" pitchFamily="34" charset="0"/>
            </a:endParaRPr>
          </a:p>
        </p:txBody>
      </p:sp>
      <p:sp>
        <p:nvSpPr>
          <p:cNvPr id="5" name="TextBox 4">
            <a:extLst>
              <a:ext uri="{FF2B5EF4-FFF2-40B4-BE49-F238E27FC236}">
                <a16:creationId xmlns:a16="http://schemas.microsoft.com/office/drawing/2014/main" id="{8D08FAB9-9716-B69A-E3EC-B46D8D780830}"/>
              </a:ext>
            </a:extLst>
          </p:cNvPr>
          <p:cNvSpPr txBox="1"/>
          <p:nvPr/>
        </p:nvSpPr>
        <p:spPr>
          <a:xfrm>
            <a:off x="2476378" y="4819129"/>
            <a:ext cx="7239239" cy="1323439"/>
          </a:xfrm>
          <a:prstGeom prst="rect">
            <a:avLst/>
          </a:prstGeom>
          <a:noFill/>
        </p:spPr>
        <p:txBody>
          <a:bodyPr wrap="square" rtlCol="0">
            <a:spAutoFit/>
          </a:bodyPr>
          <a:lstStyle/>
          <a:p>
            <a:pPr algn="ctr"/>
            <a:r>
              <a:rPr lang="en-US" sz="8000" dirty="0">
                <a:solidFill>
                  <a:srgbClr val="FFC000"/>
                </a:solidFill>
              </a:rPr>
              <a:t>v 33</a:t>
            </a:r>
          </a:p>
        </p:txBody>
      </p:sp>
    </p:spTree>
    <p:extLst>
      <p:ext uri="{BB962C8B-B14F-4D97-AF65-F5344CB8AC3E}">
        <p14:creationId xmlns:p14="http://schemas.microsoft.com/office/powerpoint/2010/main" val="13601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1458667" y="2807287"/>
            <a:ext cx="9274663" cy="2339102"/>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Therefore </a:t>
            </a:r>
            <a:r>
              <a:rPr lang="en-US" sz="4800" dirty="0">
                <a:solidFill>
                  <a:srgbClr val="C00000"/>
                </a:solidFill>
                <a:latin typeface="Oswald" pitchFamily="2" charset="0"/>
                <a:ea typeface="Source Sans Pro" panose="020B0503030403020204" pitchFamily="34" charset="0"/>
              </a:rPr>
              <a:t>welcome one another </a:t>
            </a:r>
            <a:r>
              <a:rPr lang="en-US" sz="4800" dirty="0">
                <a:latin typeface="Oswald" pitchFamily="2" charset="0"/>
                <a:ea typeface="Source Sans Pro" panose="020B0503030403020204" pitchFamily="34" charset="0"/>
              </a:rPr>
              <a:t>as Christ has welcomed you, for the glory of God.</a:t>
            </a:r>
          </a:p>
          <a:p>
            <a:pPr algn="ctr">
              <a:spcAft>
                <a:spcPts val="1200"/>
              </a:spcAft>
            </a:pPr>
            <a:r>
              <a:rPr lang="en-US" sz="4000" dirty="0">
                <a:latin typeface="Oswald" pitchFamily="2" charset="0"/>
                <a:ea typeface="Source Sans Pro" panose="020B0503030403020204" pitchFamily="34" charset="0"/>
              </a:rPr>
              <a:t>Romans 15:7</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KEY VERSE</a:t>
            </a:r>
          </a:p>
        </p:txBody>
      </p:sp>
    </p:spTree>
    <p:extLst>
      <p:ext uri="{BB962C8B-B14F-4D97-AF65-F5344CB8AC3E}">
        <p14:creationId xmlns:p14="http://schemas.microsoft.com/office/powerpoint/2010/main" val="12909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15:1-4</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68432" y="1050623"/>
            <a:ext cx="4958262" cy="5478423"/>
          </a:xfrm>
          <a:prstGeom prst="rect">
            <a:avLst/>
          </a:prstGeom>
          <a:noFill/>
        </p:spPr>
        <p:txBody>
          <a:bodyPr wrap="square" rtlCol="0">
            <a:spAutoFit/>
          </a:bodyPr>
          <a:lstStyle/>
          <a:p>
            <a:r>
              <a:rPr lang="en-US" sz="2500" b="0" i="0" dirty="0">
                <a:solidFill>
                  <a:srgbClr val="000000"/>
                </a:solidFill>
                <a:effectLst/>
                <a:latin typeface="Source Sans Pro" panose="020B0503030403020204" pitchFamily="34" charset="0"/>
                <a:ea typeface="Source Sans Pro" panose="020B0503030403020204" pitchFamily="34" charset="0"/>
              </a:rPr>
              <a:t>We who are strong have an obligation to bear with the failings of the weak, and not to please ourselves. Let each of us please his neighbor </a:t>
            </a:r>
            <a:r>
              <a:rPr lang="en-US" sz="2500" b="1" i="0" dirty="0">
                <a:solidFill>
                  <a:srgbClr val="C00000"/>
                </a:solidFill>
                <a:effectLst/>
                <a:latin typeface="Source Sans Pro" panose="020B0503030403020204" pitchFamily="34" charset="0"/>
                <a:ea typeface="Source Sans Pro" panose="020B0503030403020204" pitchFamily="34" charset="0"/>
              </a:rPr>
              <a:t>for his good</a:t>
            </a:r>
            <a:r>
              <a:rPr lang="en-US" sz="2500" b="0" i="0" dirty="0">
                <a:solidFill>
                  <a:srgbClr val="000000"/>
                </a:solidFill>
                <a:effectLst/>
                <a:latin typeface="Source Sans Pro" panose="020B0503030403020204" pitchFamily="34" charset="0"/>
                <a:ea typeface="Source Sans Pro" panose="020B0503030403020204" pitchFamily="34" charset="0"/>
              </a:rPr>
              <a:t>, </a:t>
            </a:r>
            <a:r>
              <a:rPr lang="en-US" sz="2500" b="1" i="0" dirty="0">
                <a:solidFill>
                  <a:srgbClr val="C00000"/>
                </a:solidFill>
                <a:effectLst/>
                <a:latin typeface="Source Sans Pro" panose="020B0503030403020204" pitchFamily="34" charset="0"/>
                <a:ea typeface="Source Sans Pro" panose="020B0503030403020204" pitchFamily="34" charset="0"/>
              </a:rPr>
              <a:t>to build him up</a:t>
            </a:r>
            <a:r>
              <a:rPr lang="en-US" sz="2500" b="0" i="0" dirty="0">
                <a:solidFill>
                  <a:srgbClr val="000000"/>
                </a:solidFill>
                <a:effectLst/>
                <a:latin typeface="Source Sans Pro" panose="020B0503030403020204" pitchFamily="34" charset="0"/>
                <a:ea typeface="Source Sans Pro" panose="020B0503030403020204" pitchFamily="34" charset="0"/>
              </a:rPr>
              <a:t>. For Christ did not please himself, but as it is written, “</a:t>
            </a:r>
            <a:r>
              <a:rPr lang="en-US" sz="2500" b="1" i="1" dirty="0">
                <a:solidFill>
                  <a:srgbClr val="000000"/>
                </a:solidFill>
                <a:effectLst/>
                <a:latin typeface="Source Sans Pro" panose="020B0503030403020204" pitchFamily="34" charset="0"/>
                <a:ea typeface="Source Sans Pro" panose="020B0503030403020204" pitchFamily="34" charset="0"/>
              </a:rPr>
              <a:t>The reproaches of those who reproached you fell on me.</a:t>
            </a:r>
            <a:r>
              <a:rPr lang="en-US" sz="2500" b="0" i="0" dirty="0">
                <a:solidFill>
                  <a:srgbClr val="000000"/>
                </a:solidFill>
                <a:effectLst/>
                <a:latin typeface="Source Sans Pro" panose="020B0503030403020204" pitchFamily="34" charset="0"/>
                <a:ea typeface="Source Sans Pro" panose="020B0503030403020204" pitchFamily="34" charset="0"/>
              </a:rPr>
              <a:t>”  For whatever was written in former days was written for our instruction, that through </a:t>
            </a:r>
            <a:r>
              <a:rPr lang="en-US" sz="2500" b="1" i="0" dirty="0">
                <a:solidFill>
                  <a:srgbClr val="C00000"/>
                </a:solidFill>
                <a:effectLst/>
                <a:latin typeface="Source Sans Pro" panose="020B0503030403020204" pitchFamily="34" charset="0"/>
                <a:ea typeface="Source Sans Pro" panose="020B0503030403020204" pitchFamily="34" charset="0"/>
              </a:rPr>
              <a:t>endurance</a:t>
            </a:r>
            <a:r>
              <a:rPr lang="en-US" sz="2500" b="0" i="0" dirty="0">
                <a:solidFill>
                  <a:srgbClr val="000000"/>
                </a:solidFill>
                <a:effectLst/>
                <a:latin typeface="Source Sans Pro" panose="020B0503030403020204" pitchFamily="34" charset="0"/>
                <a:ea typeface="Source Sans Pro" panose="020B0503030403020204" pitchFamily="34" charset="0"/>
              </a:rPr>
              <a:t> and through the </a:t>
            </a:r>
            <a:r>
              <a:rPr lang="en-US" sz="2500" b="1" i="0" dirty="0">
                <a:solidFill>
                  <a:srgbClr val="C00000"/>
                </a:solidFill>
                <a:effectLst/>
                <a:latin typeface="Source Sans Pro" panose="020B0503030403020204" pitchFamily="34" charset="0"/>
                <a:ea typeface="Source Sans Pro" panose="020B0503030403020204" pitchFamily="34" charset="0"/>
              </a:rPr>
              <a:t>encouragement</a:t>
            </a:r>
            <a:r>
              <a:rPr lang="en-US" sz="2500" b="0" i="0" dirty="0">
                <a:solidFill>
                  <a:srgbClr val="000000"/>
                </a:solidFill>
                <a:effectLst/>
                <a:latin typeface="Source Sans Pro" panose="020B0503030403020204" pitchFamily="34" charset="0"/>
                <a:ea typeface="Source Sans Pro" panose="020B0503030403020204" pitchFamily="34" charset="0"/>
              </a:rPr>
              <a:t> of the Scriptures we might have </a:t>
            </a:r>
            <a:r>
              <a:rPr lang="en-US" sz="2500" b="1" i="0" dirty="0">
                <a:solidFill>
                  <a:srgbClr val="C00000"/>
                </a:solidFill>
                <a:effectLst/>
                <a:latin typeface="Source Sans Pro" panose="020B0503030403020204" pitchFamily="34" charset="0"/>
                <a:ea typeface="Source Sans Pro" panose="020B0503030403020204" pitchFamily="34" charset="0"/>
              </a:rPr>
              <a:t>hope</a:t>
            </a:r>
            <a:r>
              <a:rPr lang="en-US" sz="2500" b="0" i="0" dirty="0">
                <a:solidFill>
                  <a:srgbClr val="000000"/>
                </a:solidFill>
                <a:effectLst/>
                <a:latin typeface="Source Sans Pro" panose="020B0503030403020204" pitchFamily="34" charset="0"/>
                <a:ea typeface="Source Sans Pro" panose="020B0503030403020204" pitchFamily="34" charset="0"/>
              </a:rPr>
              <a:t>.</a:t>
            </a:r>
            <a:endParaRPr lang="en-US" sz="25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Remember Jesus</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7673" y="1050623"/>
            <a:ext cx="6352402" cy="52937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strong have an </a:t>
            </a:r>
            <a:r>
              <a:rPr lang="en-US" sz="3600" dirty="0">
                <a:solidFill>
                  <a:srgbClr val="C00000"/>
                </a:solidFill>
                <a:latin typeface="Oswald" pitchFamily="2" charset="0"/>
                <a:ea typeface="Source Sans Pro" panose="020B0503030403020204" pitchFamily="34" charset="0"/>
              </a:rPr>
              <a:t>obligation</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God has an </a:t>
            </a:r>
            <a:r>
              <a:rPr lang="en-US" sz="3600" dirty="0">
                <a:solidFill>
                  <a:srgbClr val="C00000"/>
                </a:solidFill>
                <a:latin typeface="Oswald" pitchFamily="2" charset="0"/>
                <a:ea typeface="Source Sans Pro" panose="020B0503030403020204" pitchFamily="34" charset="0"/>
              </a:rPr>
              <a:t>expectation</a:t>
            </a:r>
            <a:r>
              <a:rPr lang="en-US" sz="3600" dirty="0">
                <a:latin typeface="Oswald" pitchFamily="2" charset="0"/>
                <a:ea typeface="Source Sans Pro" panose="020B0503030403020204" pitchFamily="34" charset="0"/>
              </a:rPr>
              <a:t> that strength &amp; power is never abused.</a:t>
            </a:r>
          </a:p>
          <a:p>
            <a:pPr marL="342900" indent="-342900">
              <a:spcAft>
                <a:spcPts val="1200"/>
              </a:spcAft>
              <a:buFont typeface="Arial" panose="020B0604020202020204" pitchFamily="34" charset="0"/>
              <a:buChar char="•"/>
            </a:pPr>
            <a:r>
              <a:rPr lang="en-US" sz="3600" dirty="0">
                <a:solidFill>
                  <a:srgbClr val="C00000"/>
                </a:solidFill>
                <a:latin typeface="Oswald" pitchFamily="2" charset="0"/>
                <a:ea typeface="Source Sans Pro" panose="020B0503030403020204" pitchFamily="34" charset="0"/>
              </a:rPr>
              <a:t>Bear with </a:t>
            </a:r>
            <a:r>
              <a:rPr lang="en-US" sz="3600" dirty="0">
                <a:latin typeface="Oswald" pitchFamily="2" charset="0"/>
                <a:ea typeface="Source Sans Pro" panose="020B0503030403020204" pitchFamily="34" charset="0"/>
              </a:rPr>
              <a:t>the failings of the weak.</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Is it OK to be a </a:t>
            </a:r>
            <a:r>
              <a:rPr lang="en-US" sz="3600" dirty="0">
                <a:solidFill>
                  <a:srgbClr val="C00000"/>
                </a:solidFill>
                <a:latin typeface="Oswald" pitchFamily="2" charset="0"/>
                <a:ea typeface="Source Sans Pro" panose="020B0503030403020204" pitchFamily="34" charset="0"/>
              </a:rPr>
              <a:t>people-pleaser</a:t>
            </a:r>
            <a:r>
              <a:rPr lang="en-US" sz="3600" dirty="0">
                <a:latin typeface="Oswald" pitchFamily="2" charset="0"/>
                <a:ea typeface="Source Sans Pro" panose="020B0503030403020204" pitchFamily="34" charset="0"/>
              </a:rPr>
              <a:t> sometimes?!</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example of Christ… </a:t>
            </a:r>
            <a:r>
              <a:rPr lang="en-US" sz="3600" dirty="0">
                <a:solidFill>
                  <a:srgbClr val="C00000"/>
                </a:solidFill>
                <a:latin typeface="Oswald" pitchFamily="2" charset="0"/>
                <a:ea typeface="Source Sans Pro" panose="020B0503030403020204" pitchFamily="34" charset="0"/>
              </a:rPr>
              <a:t>FOCUS</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a:t>
            </a:r>
            <a:r>
              <a:rPr lang="en-US" sz="3600" dirty="0">
                <a:solidFill>
                  <a:srgbClr val="C00000"/>
                </a:solidFill>
                <a:latin typeface="Oswald" pitchFamily="2" charset="0"/>
                <a:ea typeface="Source Sans Pro" panose="020B0503030403020204" pitchFamily="34" charset="0"/>
              </a:rPr>
              <a:t>beauty</a:t>
            </a:r>
            <a:r>
              <a:rPr lang="en-US" sz="3600" dirty="0">
                <a:latin typeface="Oswald" pitchFamily="2" charset="0"/>
                <a:ea typeface="Source Sans Pro" panose="020B0503030403020204" pitchFamily="34" charset="0"/>
              </a:rPr>
              <a:t> of the </a:t>
            </a:r>
            <a:r>
              <a:rPr lang="en-US" sz="3600" dirty="0">
                <a:solidFill>
                  <a:srgbClr val="C00000"/>
                </a:solidFill>
                <a:latin typeface="Oswald" pitchFamily="2" charset="0"/>
                <a:ea typeface="Source Sans Pro" panose="020B0503030403020204" pitchFamily="34" charset="0"/>
              </a:rPr>
              <a:t>OT</a:t>
            </a:r>
            <a:r>
              <a:rPr lang="en-US" sz="3600" dirty="0">
                <a:latin typeface="Oswald" pitchFamily="2" charset="0"/>
                <a:ea typeface="Source Sans Pro" panose="020B0503030403020204" pitchFamily="34" charset="0"/>
              </a:rPr>
              <a:t>! Context vs.</a:t>
            </a:r>
          </a:p>
        </p:txBody>
      </p:sp>
    </p:spTree>
    <p:extLst>
      <p:ext uri="{BB962C8B-B14F-4D97-AF65-F5344CB8AC3E}">
        <p14:creationId xmlns:p14="http://schemas.microsoft.com/office/powerpoint/2010/main" val="7893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15:5-7</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30389" y="1015970"/>
            <a:ext cx="4958262" cy="5632311"/>
          </a:xfrm>
          <a:prstGeom prst="rect">
            <a:avLst/>
          </a:prstGeom>
          <a:noFill/>
        </p:spPr>
        <p:txBody>
          <a:bodyPr wrap="square" rtlCol="0">
            <a:spAutoFit/>
          </a:bodyPr>
          <a:lstStyle/>
          <a:p>
            <a:r>
              <a:rPr lang="en-US" sz="3000" b="0" i="0" dirty="0">
                <a:solidFill>
                  <a:srgbClr val="000000"/>
                </a:solidFill>
                <a:effectLst/>
                <a:latin typeface="Source Sans Pro" panose="020B0503030403020204" pitchFamily="34" charset="0"/>
                <a:ea typeface="Source Sans Pro" panose="020B0503030403020204" pitchFamily="34" charset="0"/>
              </a:rPr>
              <a:t>May the God of </a:t>
            </a:r>
            <a:r>
              <a:rPr lang="en-US" sz="3000" b="1" i="0" dirty="0">
                <a:solidFill>
                  <a:srgbClr val="C00000"/>
                </a:solidFill>
                <a:effectLst/>
                <a:latin typeface="Source Sans Pro" panose="020B0503030403020204" pitchFamily="34" charset="0"/>
                <a:ea typeface="Source Sans Pro" panose="020B0503030403020204" pitchFamily="34" charset="0"/>
              </a:rPr>
              <a:t>endurance</a:t>
            </a:r>
            <a:r>
              <a:rPr lang="en-US" sz="3000" b="0" i="0" dirty="0">
                <a:solidFill>
                  <a:srgbClr val="000000"/>
                </a:solidFill>
                <a:effectLst/>
                <a:latin typeface="Source Sans Pro" panose="020B0503030403020204" pitchFamily="34" charset="0"/>
                <a:ea typeface="Source Sans Pro" panose="020B0503030403020204" pitchFamily="34" charset="0"/>
              </a:rPr>
              <a:t> and </a:t>
            </a:r>
            <a:r>
              <a:rPr lang="en-US" sz="3000" b="1" i="0" dirty="0">
                <a:solidFill>
                  <a:srgbClr val="C00000"/>
                </a:solidFill>
                <a:effectLst/>
                <a:latin typeface="Source Sans Pro" panose="020B0503030403020204" pitchFamily="34" charset="0"/>
                <a:ea typeface="Source Sans Pro" panose="020B0503030403020204" pitchFamily="34" charset="0"/>
              </a:rPr>
              <a:t>encouragement</a:t>
            </a:r>
            <a:r>
              <a:rPr lang="en-US" sz="3000" b="0" i="0" dirty="0">
                <a:solidFill>
                  <a:srgbClr val="000000"/>
                </a:solidFill>
                <a:effectLst/>
                <a:latin typeface="Source Sans Pro" panose="020B0503030403020204" pitchFamily="34" charset="0"/>
                <a:ea typeface="Source Sans Pro" panose="020B0503030403020204" pitchFamily="34" charset="0"/>
              </a:rPr>
              <a:t> grant you to live in such harmony with one another, in accord with Christ Jesus, that together you may with one voice </a:t>
            </a:r>
            <a:r>
              <a:rPr lang="en-US" sz="3000" b="1" i="0" dirty="0">
                <a:solidFill>
                  <a:srgbClr val="C00000"/>
                </a:solidFill>
                <a:effectLst/>
                <a:latin typeface="Source Sans Pro" panose="020B0503030403020204" pitchFamily="34" charset="0"/>
                <a:ea typeface="Source Sans Pro" panose="020B0503030403020204" pitchFamily="34" charset="0"/>
              </a:rPr>
              <a:t>glorify the God and Father of our Lord Jesus Christ</a:t>
            </a:r>
            <a:r>
              <a:rPr lang="en-US" sz="3000" b="0" i="0" dirty="0">
                <a:solidFill>
                  <a:srgbClr val="000000"/>
                </a:solidFill>
                <a:effectLst/>
                <a:latin typeface="Source Sans Pro" panose="020B0503030403020204" pitchFamily="34" charset="0"/>
                <a:ea typeface="Source Sans Pro" panose="020B0503030403020204" pitchFamily="34" charset="0"/>
              </a:rPr>
              <a:t>. Therefore welcome one another as Christ has welcomed you, for the </a:t>
            </a:r>
            <a:r>
              <a:rPr lang="en-US" sz="3000" b="1" i="0" dirty="0">
                <a:solidFill>
                  <a:srgbClr val="C00000"/>
                </a:solidFill>
                <a:effectLst/>
                <a:latin typeface="Source Sans Pro" panose="020B0503030403020204" pitchFamily="34" charset="0"/>
                <a:ea typeface="Source Sans Pro" panose="020B0503030403020204" pitchFamily="34" charset="0"/>
              </a:rPr>
              <a:t>glory of God</a:t>
            </a:r>
            <a:r>
              <a:rPr lang="en-US" sz="3000" b="0" i="0" dirty="0">
                <a:solidFill>
                  <a:srgbClr val="000000"/>
                </a:solidFill>
                <a:effectLst/>
                <a:latin typeface="Source Sans Pro" panose="020B0503030403020204" pitchFamily="34" charset="0"/>
                <a:ea typeface="Source Sans Pro" panose="020B0503030403020204" pitchFamily="34" charset="0"/>
              </a:rPr>
              <a:t>.</a:t>
            </a:r>
            <a:endParaRPr lang="en-US" sz="30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FOCUS on Unity</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02702" y="1140563"/>
            <a:ext cx="6459577" cy="51398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Notice how Paul describes God here… The God of…</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beauty of </a:t>
            </a:r>
            <a:r>
              <a:rPr lang="en-US" sz="3600" dirty="0">
                <a:solidFill>
                  <a:srgbClr val="C00000"/>
                </a:solidFill>
                <a:latin typeface="Oswald" pitchFamily="2" charset="0"/>
                <a:ea typeface="Source Sans Pro" panose="020B0503030403020204" pitchFamily="34" charset="0"/>
              </a:rPr>
              <a:t>harmony</a:t>
            </a:r>
            <a:r>
              <a:rPr lang="en-US" sz="3600" dirty="0">
                <a:latin typeface="Oswald" pitchFamily="2" charset="0"/>
                <a:ea typeface="Source Sans Pro" panose="020B0503030403020204" pitchFamily="34" charset="0"/>
              </a:rPr>
              <a:t>! </a:t>
            </a:r>
          </a:p>
          <a:p>
            <a:pPr marL="342900" indent="-342900">
              <a:spcAft>
                <a:spcPts val="1200"/>
              </a:spcAft>
              <a:buFont typeface="Arial" panose="020B0604020202020204" pitchFamily="34" charset="0"/>
              <a:buChar char="•"/>
            </a:pPr>
            <a:r>
              <a:rPr lang="en-US" sz="3600" dirty="0">
                <a:solidFill>
                  <a:srgbClr val="C00000"/>
                </a:solidFill>
                <a:latin typeface="Oswald" pitchFamily="2" charset="0"/>
                <a:ea typeface="Source Sans Pro" panose="020B0503030403020204" pitchFamily="34" charset="0"/>
              </a:rPr>
              <a:t>One mind </a:t>
            </a:r>
            <a:r>
              <a:rPr lang="en-US" sz="3600" dirty="0">
                <a:latin typeface="Oswald" pitchFamily="2" charset="0"/>
                <a:ea typeface="Source Sans Pro" panose="020B0503030403020204" pitchFamily="34" charset="0"/>
              </a:rPr>
              <a:t>with </a:t>
            </a:r>
            <a:r>
              <a:rPr lang="en-US" sz="3600" dirty="0">
                <a:solidFill>
                  <a:srgbClr val="C00000"/>
                </a:solidFill>
                <a:latin typeface="Oswald" pitchFamily="2" charset="0"/>
                <a:ea typeface="Source Sans Pro" panose="020B0503030403020204" pitchFamily="34" charset="0"/>
              </a:rPr>
              <a:t>one another</a:t>
            </a:r>
            <a:r>
              <a:rPr lang="en-US" sz="3600" dirty="0">
                <a:latin typeface="Oswald" pitchFamily="2" charset="0"/>
                <a:ea typeface="Source Sans Pro" panose="020B0503030403020204" pitchFamily="34" charset="0"/>
              </a:rPr>
              <a:t>… with </a:t>
            </a:r>
            <a:r>
              <a:rPr lang="en-US" sz="3600" dirty="0">
                <a:solidFill>
                  <a:srgbClr val="C00000"/>
                </a:solidFill>
                <a:latin typeface="Oswald" pitchFamily="2" charset="0"/>
                <a:ea typeface="Source Sans Pro" panose="020B0503030403020204" pitchFamily="34" charset="0"/>
              </a:rPr>
              <a:t>one voice</a:t>
            </a:r>
            <a:r>
              <a:rPr lang="en-US" sz="3600" dirty="0">
                <a:latin typeface="Oswald" pitchFamily="2" charset="0"/>
                <a:ea typeface="Source Sans Pro" panose="020B0503030403020204" pitchFamily="34" charset="0"/>
              </a:rPr>
              <a:t>… GLORIFY GOD!</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When lived out, this is a powerful testimony.</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Welcome one another, for His glory!</a:t>
            </a:r>
          </a:p>
        </p:txBody>
      </p:sp>
    </p:spTree>
    <p:extLst>
      <p:ext uri="{BB962C8B-B14F-4D97-AF65-F5344CB8AC3E}">
        <p14:creationId xmlns:p14="http://schemas.microsoft.com/office/powerpoint/2010/main" val="105127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609599" y="1781506"/>
            <a:ext cx="10972800" cy="4278094"/>
          </a:xfrm>
          <a:prstGeom prst="rect">
            <a:avLst/>
          </a:prstGeom>
          <a:noFill/>
        </p:spPr>
        <p:txBody>
          <a:bodyPr wrap="square" rtlCol="0">
            <a:spAutoFit/>
          </a:bodyPr>
          <a:lstStyle/>
          <a:p>
            <a:pPr algn="ctr">
              <a:spcAft>
                <a:spcPts val="1200"/>
              </a:spcAft>
            </a:pPr>
            <a:r>
              <a:rPr lang="en-US" sz="4800" dirty="0">
                <a:solidFill>
                  <a:srgbClr val="C00000"/>
                </a:solidFill>
                <a:latin typeface="Oswald" pitchFamily="2" charset="0"/>
                <a:ea typeface="Source Sans Pro" panose="020B0503030403020204" pitchFamily="34" charset="0"/>
              </a:rPr>
              <a:t>Christ</a:t>
            </a:r>
            <a:r>
              <a:rPr lang="en-US" sz="4800" dirty="0">
                <a:latin typeface="Oswald" pitchFamily="2" charset="0"/>
                <a:ea typeface="Source Sans Pro" panose="020B0503030403020204" pitchFamily="34" charset="0"/>
              </a:rPr>
              <a:t> has </a:t>
            </a:r>
            <a:r>
              <a:rPr lang="en-US" sz="4800" dirty="0">
                <a:solidFill>
                  <a:srgbClr val="C00000"/>
                </a:solidFill>
                <a:latin typeface="Oswald" pitchFamily="2" charset="0"/>
                <a:ea typeface="Source Sans Pro" panose="020B0503030403020204" pitchFamily="34" charset="0"/>
              </a:rPr>
              <a:t>confirmed</a:t>
            </a:r>
            <a:r>
              <a:rPr lang="en-US" sz="4800" dirty="0">
                <a:latin typeface="Oswald" pitchFamily="2" charset="0"/>
                <a:ea typeface="Source Sans Pro" panose="020B0503030403020204" pitchFamily="34" charset="0"/>
              </a:rPr>
              <a:t> the promises for the Jews.</a:t>
            </a:r>
          </a:p>
          <a:p>
            <a:pPr algn="ctr">
              <a:spcAft>
                <a:spcPts val="1200"/>
              </a:spcAft>
            </a:pPr>
            <a:r>
              <a:rPr lang="en-US" sz="4800" dirty="0">
                <a:latin typeface="Oswald" pitchFamily="2" charset="0"/>
                <a:ea typeface="Source Sans Pro" panose="020B0503030403020204" pitchFamily="34" charset="0"/>
              </a:rPr>
              <a:t>The OT foretells of the </a:t>
            </a:r>
            <a:r>
              <a:rPr lang="en-US" sz="4800" dirty="0">
                <a:solidFill>
                  <a:srgbClr val="C00000"/>
                </a:solidFill>
                <a:latin typeface="Oswald" pitchFamily="2" charset="0"/>
                <a:ea typeface="Source Sans Pro" panose="020B0503030403020204" pitchFamily="34" charset="0"/>
              </a:rPr>
              <a:t>Gentiles glorifying God</a:t>
            </a:r>
            <a:r>
              <a:rPr lang="en-US" sz="4800" dirty="0">
                <a:latin typeface="Oswald" pitchFamily="2" charset="0"/>
                <a:ea typeface="Source Sans Pro" panose="020B0503030403020204" pitchFamily="34" charset="0"/>
              </a:rPr>
              <a:t>!</a:t>
            </a:r>
          </a:p>
          <a:p>
            <a:pPr algn="ctr">
              <a:spcAft>
                <a:spcPts val="1200"/>
              </a:spcAft>
            </a:pPr>
            <a:r>
              <a:rPr lang="en-US" sz="4800" dirty="0">
                <a:latin typeface="Oswald" pitchFamily="2" charset="0"/>
                <a:ea typeface="Source Sans Pro" panose="020B0503030403020204" pitchFamily="34" charset="0"/>
              </a:rPr>
              <a:t>The Gentiles all about </a:t>
            </a:r>
            <a:r>
              <a:rPr lang="en-US" sz="4800" dirty="0">
                <a:solidFill>
                  <a:srgbClr val="C00000"/>
                </a:solidFill>
                <a:latin typeface="Oswald" pitchFamily="2" charset="0"/>
                <a:ea typeface="Source Sans Pro" panose="020B0503030403020204" pitchFamily="34" charset="0"/>
              </a:rPr>
              <a:t>PRAISE</a:t>
            </a:r>
            <a:r>
              <a:rPr lang="en-US" sz="4800" dirty="0">
                <a:latin typeface="Oswald" pitchFamily="2" charset="0"/>
                <a:ea typeface="Source Sans Pro" panose="020B0503030403020204" pitchFamily="34" charset="0"/>
              </a:rPr>
              <a:t> for </a:t>
            </a:r>
            <a:r>
              <a:rPr lang="en-US" sz="4800" dirty="0">
                <a:solidFill>
                  <a:srgbClr val="C00000"/>
                </a:solidFill>
                <a:latin typeface="Oswald" pitchFamily="2" charset="0"/>
                <a:ea typeface="Source Sans Pro" panose="020B0503030403020204" pitchFamily="34" charset="0"/>
              </a:rPr>
              <a:t>God</a:t>
            </a:r>
            <a:r>
              <a:rPr lang="en-US" sz="4800" dirty="0">
                <a:latin typeface="Oswald" pitchFamily="2" charset="0"/>
                <a:ea typeface="Source Sans Pro" panose="020B0503030403020204" pitchFamily="34" charset="0"/>
              </a:rPr>
              <a:t>!</a:t>
            </a:r>
          </a:p>
          <a:p>
            <a:pPr algn="ctr">
              <a:spcAft>
                <a:spcPts val="1200"/>
              </a:spcAft>
            </a:pPr>
            <a:r>
              <a:rPr lang="en-US" sz="4000" dirty="0">
                <a:latin typeface="Oswald" pitchFamily="2" charset="0"/>
                <a:ea typeface="Source Sans Pro" panose="020B0503030403020204" pitchFamily="34" charset="0"/>
              </a:rPr>
              <a:t>2</a:t>
            </a:r>
            <a:r>
              <a:rPr lang="en-US" sz="4000" baseline="30000" dirty="0">
                <a:latin typeface="Oswald" pitchFamily="2" charset="0"/>
                <a:ea typeface="Source Sans Pro" panose="020B0503030403020204" pitchFamily="34" charset="0"/>
              </a:rPr>
              <a:t>nd</a:t>
            </a:r>
            <a:r>
              <a:rPr lang="en-US" sz="4000" dirty="0">
                <a:latin typeface="Oswald" pitchFamily="2" charset="0"/>
                <a:ea typeface="Source Sans Pro" panose="020B0503030403020204" pitchFamily="34" charset="0"/>
              </a:rPr>
              <a:t> Sam 22:50, </a:t>
            </a:r>
            <a:r>
              <a:rPr lang="en-US" sz="4000" dirty="0" err="1">
                <a:latin typeface="Oswald" pitchFamily="2" charset="0"/>
                <a:ea typeface="Source Sans Pro" panose="020B0503030403020204" pitchFamily="34" charset="0"/>
              </a:rPr>
              <a:t>Psa</a:t>
            </a:r>
            <a:r>
              <a:rPr lang="en-US" sz="4000" dirty="0">
                <a:latin typeface="Oswald" pitchFamily="2" charset="0"/>
                <a:ea typeface="Source Sans Pro" panose="020B0503030403020204" pitchFamily="34" charset="0"/>
              </a:rPr>
              <a:t> 18:49, </a:t>
            </a:r>
            <a:r>
              <a:rPr lang="en-US" sz="4000" dirty="0" err="1">
                <a:latin typeface="Oswald" pitchFamily="2" charset="0"/>
                <a:ea typeface="Source Sans Pro" panose="020B0503030403020204" pitchFamily="34" charset="0"/>
              </a:rPr>
              <a:t>Deut</a:t>
            </a:r>
            <a:r>
              <a:rPr lang="en-US" sz="4000" dirty="0">
                <a:latin typeface="Oswald" pitchFamily="2" charset="0"/>
                <a:ea typeface="Source Sans Pro" panose="020B0503030403020204" pitchFamily="34" charset="0"/>
              </a:rPr>
              <a:t> 32:43, </a:t>
            </a:r>
            <a:r>
              <a:rPr lang="en-US" sz="4000" dirty="0" err="1">
                <a:latin typeface="Oswald" pitchFamily="2" charset="0"/>
                <a:ea typeface="Source Sans Pro" panose="020B0503030403020204" pitchFamily="34" charset="0"/>
              </a:rPr>
              <a:t>Psa</a:t>
            </a:r>
            <a:r>
              <a:rPr lang="en-US" sz="4000" dirty="0">
                <a:latin typeface="Oswald" pitchFamily="2" charset="0"/>
                <a:ea typeface="Source Sans Pro" panose="020B0503030403020204" pitchFamily="34" charset="0"/>
              </a:rPr>
              <a:t> 117:1, Isa 11:10</a:t>
            </a:r>
          </a:p>
          <a:p>
            <a:pPr algn="ctr">
              <a:spcAft>
                <a:spcPts val="1200"/>
              </a:spcAft>
            </a:pPr>
            <a:r>
              <a:rPr lang="en-US" sz="4800" dirty="0">
                <a:latin typeface="Oswald" pitchFamily="2" charset="0"/>
                <a:ea typeface="Source Sans Pro" panose="020B0503030403020204" pitchFamily="34" charset="0"/>
              </a:rPr>
              <a:t>Acts 13:48 </a:t>
            </a:r>
            <a:r>
              <a:rPr lang="en-US" sz="4800" dirty="0">
                <a:latin typeface="Oswald" pitchFamily="2" charset="0"/>
                <a:ea typeface="Source Sans Pro" panose="020B0503030403020204" pitchFamily="34" charset="0"/>
                <a:sym typeface="Wingdings" panose="05000000000000000000" pitchFamily="2" charset="2"/>
              </a:rPr>
              <a:t> Gentiles rejoicing/glorifying</a:t>
            </a:r>
            <a:endParaRPr lang="en-US" sz="4000" dirty="0">
              <a:latin typeface="Oswald" pitchFamily="2" charset="0"/>
              <a:ea typeface="Source Sans Pro" panose="020B0503030403020204" pitchFamily="34" charset="0"/>
            </a:endParaRP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Romans 15:8-13</a:t>
            </a:r>
          </a:p>
        </p:txBody>
      </p:sp>
    </p:spTree>
    <p:extLst>
      <p:ext uri="{BB962C8B-B14F-4D97-AF65-F5344CB8AC3E}">
        <p14:creationId xmlns:p14="http://schemas.microsoft.com/office/powerpoint/2010/main" val="17736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1054119" y="2293908"/>
            <a:ext cx="10083759" cy="3077766"/>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May the </a:t>
            </a:r>
            <a:r>
              <a:rPr lang="en-US" sz="4800" dirty="0">
                <a:solidFill>
                  <a:srgbClr val="C00000"/>
                </a:solidFill>
                <a:latin typeface="Oswald" pitchFamily="2" charset="0"/>
                <a:ea typeface="Source Sans Pro" panose="020B0503030403020204" pitchFamily="34" charset="0"/>
              </a:rPr>
              <a:t>God of hope fill you with all joy and peace in believing</a:t>
            </a:r>
            <a:r>
              <a:rPr lang="en-US" sz="4800" dirty="0">
                <a:latin typeface="Oswald" pitchFamily="2" charset="0"/>
                <a:ea typeface="Source Sans Pro" panose="020B0503030403020204" pitchFamily="34" charset="0"/>
              </a:rPr>
              <a:t>, so that by the power of the Holy Spirit you may abound in hope.</a:t>
            </a:r>
          </a:p>
          <a:p>
            <a:pPr algn="ctr">
              <a:spcAft>
                <a:spcPts val="1200"/>
              </a:spcAft>
            </a:pPr>
            <a:r>
              <a:rPr lang="en-US" sz="4000" dirty="0">
                <a:latin typeface="Oswald" pitchFamily="2" charset="0"/>
                <a:ea typeface="Source Sans Pro" panose="020B0503030403020204" pitchFamily="34" charset="0"/>
              </a:rPr>
              <a:t>Romans 15:13</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KEY VERSE</a:t>
            </a:r>
          </a:p>
        </p:txBody>
      </p:sp>
    </p:spTree>
    <p:extLst>
      <p:ext uri="{BB962C8B-B14F-4D97-AF65-F5344CB8AC3E}">
        <p14:creationId xmlns:p14="http://schemas.microsoft.com/office/powerpoint/2010/main" val="20397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15:14-21</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186249" y="986309"/>
            <a:ext cx="4646542" cy="5509200"/>
          </a:xfrm>
          <a:prstGeom prst="rect">
            <a:avLst/>
          </a:prstGeom>
          <a:noFill/>
        </p:spPr>
        <p:txBody>
          <a:bodyPr wrap="square" rtlCol="0">
            <a:spAutoFit/>
          </a:bodyPr>
          <a:lstStyle/>
          <a:p>
            <a:r>
              <a:rPr lang="en-US" sz="3200" b="1" i="0" dirty="0">
                <a:solidFill>
                  <a:srgbClr val="000000"/>
                </a:solidFill>
                <a:effectLst/>
                <a:latin typeface="Source Sans Pro" panose="020B0503030403020204" pitchFamily="34" charset="0"/>
                <a:ea typeface="Source Sans Pro" panose="020B0503030403020204" pitchFamily="34" charset="0"/>
              </a:rPr>
              <a:t>14</a:t>
            </a:r>
            <a:r>
              <a:rPr lang="en-US" sz="3200" b="0" i="0" dirty="0">
                <a:solidFill>
                  <a:srgbClr val="000000"/>
                </a:solidFill>
                <a:effectLst/>
                <a:latin typeface="Source Sans Pro" panose="020B0503030403020204" pitchFamily="34" charset="0"/>
                <a:ea typeface="Source Sans Pro" panose="020B0503030403020204" pitchFamily="34" charset="0"/>
              </a:rPr>
              <a:t> I myself am satisfied about you, my brothers, that you yourselves are full of goodness, filled with all knowledge and able to instruct one another. </a:t>
            </a:r>
            <a:r>
              <a:rPr lang="en-US" sz="3200" b="1" i="0" dirty="0">
                <a:solidFill>
                  <a:srgbClr val="000000"/>
                </a:solidFill>
                <a:effectLst/>
                <a:latin typeface="Source Sans Pro" panose="020B0503030403020204" pitchFamily="34" charset="0"/>
                <a:ea typeface="Source Sans Pro" panose="020B0503030403020204" pitchFamily="34" charset="0"/>
              </a:rPr>
              <a:t>15</a:t>
            </a:r>
            <a:r>
              <a:rPr lang="en-US" sz="3200" b="0" i="0" dirty="0">
                <a:solidFill>
                  <a:srgbClr val="000000"/>
                </a:solidFill>
                <a:effectLst/>
                <a:latin typeface="Source Sans Pro" panose="020B0503030403020204" pitchFamily="34" charset="0"/>
                <a:ea typeface="Source Sans Pro" panose="020B0503030403020204" pitchFamily="34" charset="0"/>
              </a:rPr>
              <a:t> But on some points I have written to you very boldly by way of reminder, because of the grace given me by God.</a:t>
            </a:r>
            <a:endParaRPr lang="en-US" sz="32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Paul’s Ministry</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394548" y="1070594"/>
            <a:ext cx="6459577" cy="54476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Notice how Paul </a:t>
            </a:r>
            <a:r>
              <a:rPr lang="en-US" sz="3600" dirty="0">
                <a:solidFill>
                  <a:srgbClr val="C00000"/>
                </a:solidFill>
                <a:latin typeface="Oswald" pitchFamily="2" charset="0"/>
                <a:ea typeface="Source Sans Pro" panose="020B0503030403020204" pitchFamily="34" charset="0"/>
              </a:rPr>
              <a:t>builds them up</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 highlights their </a:t>
            </a:r>
            <a:r>
              <a:rPr lang="en-US" sz="3600" dirty="0">
                <a:solidFill>
                  <a:srgbClr val="C00000"/>
                </a:solidFill>
                <a:latin typeface="Oswald" pitchFamily="2" charset="0"/>
                <a:ea typeface="Source Sans Pro" panose="020B0503030403020204" pitchFamily="34" charset="0"/>
              </a:rPr>
              <a:t>character</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 highlights their </a:t>
            </a:r>
            <a:r>
              <a:rPr lang="en-US" sz="3600" dirty="0">
                <a:solidFill>
                  <a:srgbClr val="C00000"/>
                </a:solidFill>
                <a:latin typeface="Oswald" pitchFamily="2" charset="0"/>
                <a:ea typeface="Source Sans Pro" panose="020B0503030403020204" pitchFamily="34" charset="0"/>
              </a:rPr>
              <a:t>knowledge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 highlights their </a:t>
            </a:r>
            <a:r>
              <a:rPr lang="en-US" sz="3600" dirty="0">
                <a:solidFill>
                  <a:srgbClr val="C00000"/>
                </a:solidFill>
                <a:latin typeface="Oswald" pitchFamily="2" charset="0"/>
                <a:ea typeface="Source Sans Pro" panose="020B0503030403020204" pitchFamily="34" charset="0"/>
              </a:rPr>
              <a:t>ability</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 highlights </a:t>
            </a:r>
            <a:r>
              <a:rPr lang="en-US" sz="3600" dirty="0">
                <a:solidFill>
                  <a:srgbClr val="C00000"/>
                </a:solidFill>
                <a:latin typeface="Oswald" pitchFamily="2" charset="0"/>
                <a:ea typeface="Source Sans Pro" panose="020B0503030403020204" pitchFamily="34" charset="0"/>
              </a:rPr>
              <a:t>his own boldness</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Paul gives God the glory… what </a:t>
            </a:r>
            <a:r>
              <a:rPr lang="en-US" sz="3600" b="1" dirty="0">
                <a:solidFill>
                  <a:srgbClr val="C00000"/>
                </a:solidFill>
                <a:latin typeface="Oswald" pitchFamily="2" charset="0"/>
                <a:ea typeface="Source Sans Pro" panose="020B0503030403020204" pitchFamily="34" charset="0"/>
              </a:rPr>
              <a:t>Christ has accomplished</a:t>
            </a:r>
            <a:r>
              <a:rPr lang="en-US" sz="3600" dirty="0">
                <a:latin typeface="Oswald" pitchFamily="2" charset="0"/>
                <a:ea typeface="Source Sans Pro" panose="020B0503030403020204" pitchFamily="34" charset="0"/>
              </a:rPr>
              <a:t> in me.</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Note Paul’s Spirit… v 20-21</a:t>
            </a:r>
          </a:p>
        </p:txBody>
      </p:sp>
    </p:spTree>
    <p:extLst>
      <p:ext uri="{BB962C8B-B14F-4D97-AF65-F5344CB8AC3E}">
        <p14:creationId xmlns:p14="http://schemas.microsoft.com/office/powerpoint/2010/main" val="19611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15:22-29</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67456" y="967989"/>
            <a:ext cx="4884128" cy="5693866"/>
          </a:xfrm>
          <a:prstGeom prst="rect">
            <a:avLst/>
          </a:prstGeom>
          <a:noFill/>
        </p:spPr>
        <p:txBody>
          <a:bodyPr wrap="square" rtlCol="0">
            <a:spAutoFit/>
          </a:bodyPr>
          <a:lstStyle/>
          <a:p>
            <a:r>
              <a:rPr lang="en-US" sz="2800" b="1" i="0" dirty="0">
                <a:solidFill>
                  <a:srgbClr val="000000"/>
                </a:solidFill>
                <a:effectLst/>
                <a:latin typeface="Source Sans Pro" panose="020B0503030403020204" pitchFamily="34" charset="0"/>
                <a:ea typeface="Source Sans Pro" panose="020B0503030403020204" pitchFamily="34" charset="0"/>
              </a:rPr>
              <a:t>25</a:t>
            </a:r>
            <a:r>
              <a:rPr lang="en-US" sz="2800" b="0" i="0" dirty="0">
                <a:solidFill>
                  <a:srgbClr val="000000"/>
                </a:solidFill>
                <a:effectLst/>
                <a:latin typeface="Source Sans Pro" panose="020B0503030403020204" pitchFamily="34" charset="0"/>
                <a:ea typeface="Source Sans Pro" panose="020B0503030403020204" pitchFamily="34" charset="0"/>
              </a:rPr>
              <a:t> At present, however, I am going to Jerusalem bringing aid to the saints. </a:t>
            </a:r>
            <a:r>
              <a:rPr lang="en-US" sz="2800" b="1" i="0" dirty="0">
                <a:solidFill>
                  <a:srgbClr val="000000"/>
                </a:solidFill>
                <a:effectLst/>
                <a:latin typeface="Source Sans Pro" panose="020B0503030403020204" pitchFamily="34" charset="0"/>
                <a:ea typeface="Source Sans Pro" panose="020B0503030403020204" pitchFamily="34" charset="0"/>
              </a:rPr>
              <a:t>26</a:t>
            </a:r>
            <a:r>
              <a:rPr lang="en-US" sz="2800" b="0" i="0" dirty="0">
                <a:solidFill>
                  <a:srgbClr val="000000"/>
                </a:solidFill>
                <a:effectLst/>
                <a:latin typeface="Source Sans Pro" panose="020B0503030403020204" pitchFamily="34" charset="0"/>
                <a:ea typeface="Source Sans Pro" panose="020B0503030403020204" pitchFamily="34" charset="0"/>
              </a:rPr>
              <a:t> For Macedonia and Achaia have been pleased to make some contribution for the poor among the saints at Jerusalem. </a:t>
            </a:r>
            <a:r>
              <a:rPr lang="en-US" sz="2800" b="1" i="0" dirty="0">
                <a:solidFill>
                  <a:srgbClr val="000000"/>
                </a:solidFill>
                <a:effectLst/>
                <a:latin typeface="Source Sans Pro" panose="020B0503030403020204" pitchFamily="34" charset="0"/>
                <a:ea typeface="Source Sans Pro" panose="020B0503030403020204" pitchFamily="34" charset="0"/>
              </a:rPr>
              <a:t>27</a:t>
            </a:r>
            <a:r>
              <a:rPr lang="en-US" sz="2800" b="0" i="0" dirty="0">
                <a:solidFill>
                  <a:srgbClr val="000000"/>
                </a:solidFill>
                <a:effectLst/>
                <a:latin typeface="Source Sans Pro" panose="020B0503030403020204" pitchFamily="34" charset="0"/>
                <a:ea typeface="Source Sans Pro" panose="020B0503030403020204" pitchFamily="34" charset="0"/>
              </a:rPr>
              <a:t> For they were pleased to do it, and indeed they owe it to them. For if the Gentiles have come to share in their spiritual blessings, they ought also to be of service to them in material blessings.</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Paul’s Plans</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394548" y="1285729"/>
            <a:ext cx="6459577"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Paul is </a:t>
            </a:r>
            <a:r>
              <a:rPr lang="en-US" sz="3600" dirty="0">
                <a:solidFill>
                  <a:srgbClr val="C00000"/>
                </a:solidFill>
                <a:latin typeface="Oswald" pitchFamily="2" charset="0"/>
                <a:ea typeface="Source Sans Pro" panose="020B0503030403020204" pitchFamily="34" charset="0"/>
              </a:rPr>
              <a:t>remembering</a:t>
            </a:r>
            <a:r>
              <a:rPr lang="en-US" sz="3600" dirty="0">
                <a:latin typeface="Oswald" pitchFamily="2" charset="0"/>
                <a:ea typeface="Source Sans Pro" panose="020B0503030403020204" pitchFamily="34" charset="0"/>
              </a:rPr>
              <a:t> the </a:t>
            </a:r>
            <a:r>
              <a:rPr lang="en-US" sz="3600" dirty="0">
                <a:solidFill>
                  <a:srgbClr val="C00000"/>
                </a:solidFill>
                <a:latin typeface="Oswald" pitchFamily="2" charset="0"/>
                <a:ea typeface="Source Sans Pro" panose="020B0503030403020204" pitchFamily="34" charset="0"/>
              </a:rPr>
              <a:t>poor</a:t>
            </a:r>
            <a:r>
              <a:rPr lang="en-US" sz="3600" dirty="0">
                <a:latin typeface="Oswald" pitchFamily="2" charset="0"/>
                <a:ea typeface="Source Sans Pro" panose="020B0503030403020204" pitchFamily="34" charset="0"/>
              </a:rPr>
              <a:t>. (Galatians 2:10)</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Paul nearing the end of his 3</a:t>
            </a:r>
            <a:r>
              <a:rPr lang="en-US" sz="3600" baseline="30000" dirty="0">
                <a:latin typeface="Oswald" pitchFamily="2" charset="0"/>
                <a:ea typeface="Source Sans Pro" panose="020B0503030403020204" pitchFamily="34" charset="0"/>
              </a:rPr>
              <a:t>rd</a:t>
            </a:r>
            <a:r>
              <a:rPr lang="en-US" sz="3600" dirty="0">
                <a:latin typeface="Oswald" pitchFamily="2" charset="0"/>
                <a:ea typeface="Source Sans Pro" panose="020B0503030403020204" pitchFamily="34" charset="0"/>
              </a:rPr>
              <a:t> journey and going to Jerusalem.</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This benevolent work also discussed in 2 Cor. 8-9. (v 1, 8-9)</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spiritual value is worthy of physical support. (Gal 6:6)</a:t>
            </a:r>
          </a:p>
        </p:txBody>
      </p:sp>
    </p:spTree>
    <p:extLst>
      <p:ext uri="{BB962C8B-B14F-4D97-AF65-F5344CB8AC3E}">
        <p14:creationId xmlns:p14="http://schemas.microsoft.com/office/powerpoint/2010/main" val="346639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15:30-33</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31700" y="1143147"/>
            <a:ext cx="4884128" cy="5262979"/>
          </a:xfrm>
          <a:prstGeom prst="rect">
            <a:avLst/>
          </a:prstGeom>
          <a:noFill/>
        </p:spPr>
        <p:txBody>
          <a:bodyPr wrap="square" rtlCol="0">
            <a:spAutoFit/>
          </a:bodyPr>
          <a:lstStyle/>
          <a:p>
            <a:r>
              <a:rPr lang="en-US" sz="2800" b="1" i="0" dirty="0">
                <a:solidFill>
                  <a:srgbClr val="000000"/>
                </a:solidFill>
                <a:effectLst/>
                <a:latin typeface="Source Sans Pro" panose="020B0503030403020204" pitchFamily="34" charset="0"/>
                <a:ea typeface="Source Sans Pro" panose="020B0503030403020204" pitchFamily="34" charset="0"/>
              </a:rPr>
              <a:t>30</a:t>
            </a:r>
            <a:r>
              <a:rPr lang="en-US" sz="2800" b="0" i="0" dirty="0">
                <a:solidFill>
                  <a:srgbClr val="000000"/>
                </a:solidFill>
                <a:effectLst/>
                <a:latin typeface="Source Sans Pro" panose="020B0503030403020204" pitchFamily="34" charset="0"/>
                <a:ea typeface="Source Sans Pro" panose="020B0503030403020204" pitchFamily="34" charset="0"/>
              </a:rPr>
              <a:t> I appeal to you, brothers, by our Lord Jesus Christ and by the love of the Spirit, to strive together with me in your prayers to God on my behalf, </a:t>
            </a:r>
            <a:r>
              <a:rPr lang="en-US" sz="2800" b="1" i="0" dirty="0">
                <a:solidFill>
                  <a:srgbClr val="000000"/>
                </a:solidFill>
                <a:effectLst/>
                <a:latin typeface="Source Sans Pro" panose="020B0503030403020204" pitchFamily="34" charset="0"/>
                <a:ea typeface="Source Sans Pro" panose="020B0503030403020204" pitchFamily="34" charset="0"/>
              </a:rPr>
              <a:t>31</a:t>
            </a:r>
            <a:r>
              <a:rPr lang="en-US" sz="2800" b="0" i="0" dirty="0">
                <a:solidFill>
                  <a:srgbClr val="000000"/>
                </a:solidFill>
                <a:effectLst/>
                <a:latin typeface="Source Sans Pro" panose="020B0503030403020204" pitchFamily="34" charset="0"/>
                <a:ea typeface="Source Sans Pro" panose="020B0503030403020204" pitchFamily="34" charset="0"/>
              </a:rPr>
              <a:t> that I may be delivered from the unbelievers in Judea, and that my service for Jerusalem may be acceptable to the saints, </a:t>
            </a:r>
            <a:r>
              <a:rPr lang="en-US" sz="2800" b="1" i="0" dirty="0">
                <a:solidFill>
                  <a:srgbClr val="000000"/>
                </a:solidFill>
                <a:effectLst/>
                <a:latin typeface="Source Sans Pro" panose="020B0503030403020204" pitchFamily="34" charset="0"/>
                <a:ea typeface="Source Sans Pro" panose="020B0503030403020204" pitchFamily="34" charset="0"/>
              </a:rPr>
              <a:t>32</a:t>
            </a:r>
            <a:r>
              <a:rPr lang="en-US" sz="2800" b="0" i="0" dirty="0">
                <a:solidFill>
                  <a:srgbClr val="000000"/>
                </a:solidFill>
                <a:effectLst/>
                <a:latin typeface="Source Sans Pro" panose="020B0503030403020204" pitchFamily="34" charset="0"/>
                <a:ea typeface="Source Sans Pro" panose="020B0503030403020204" pitchFamily="34" charset="0"/>
              </a:rPr>
              <a:t> so that </a:t>
            </a:r>
            <a:r>
              <a:rPr lang="en-US" sz="2800" b="1" i="0" dirty="0">
                <a:solidFill>
                  <a:srgbClr val="C00000"/>
                </a:solidFill>
                <a:effectLst/>
                <a:latin typeface="Source Sans Pro" panose="020B0503030403020204" pitchFamily="34" charset="0"/>
                <a:ea typeface="Source Sans Pro" panose="020B0503030403020204" pitchFamily="34" charset="0"/>
              </a:rPr>
              <a:t>by God's will </a:t>
            </a:r>
            <a:r>
              <a:rPr lang="en-US" sz="2800" b="0" i="0" dirty="0">
                <a:solidFill>
                  <a:srgbClr val="000000"/>
                </a:solidFill>
                <a:effectLst/>
                <a:latin typeface="Source Sans Pro" panose="020B0503030403020204" pitchFamily="34" charset="0"/>
                <a:ea typeface="Source Sans Pro" panose="020B0503030403020204" pitchFamily="34" charset="0"/>
              </a:rPr>
              <a:t>I may come to you with joy and be refreshed in your company.</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THE BEGINNING OF THE END</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394548" y="1285729"/>
            <a:ext cx="6459577"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The importance of </a:t>
            </a:r>
            <a:r>
              <a:rPr lang="en-US" sz="3600" dirty="0">
                <a:solidFill>
                  <a:srgbClr val="C00000"/>
                </a:solidFill>
                <a:latin typeface="Oswald" pitchFamily="2" charset="0"/>
                <a:ea typeface="Source Sans Pro" panose="020B0503030403020204" pitchFamily="34" charset="0"/>
              </a:rPr>
              <a:t>striving</a:t>
            </a:r>
            <a:r>
              <a:rPr lang="en-US" sz="3600" dirty="0">
                <a:latin typeface="Oswald" pitchFamily="2" charset="0"/>
                <a:ea typeface="Source Sans Pro" panose="020B0503030403020204" pitchFamily="34" charset="0"/>
              </a:rPr>
              <a:t>, </a:t>
            </a:r>
            <a:r>
              <a:rPr lang="en-US" sz="3600" dirty="0">
                <a:solidFill>
                  <a:srgbClr val="C00000"/>
                </a:solidFill>
                <a:latin typeface="Oswald" pitchFamily="2" charset="0"/>
                <a:ea typeface="Source Sans Pro" panose="020B0503030403020204" pitchFamily="34" charset="0"/>
              </a:rPr>
              <a:t>laboring</a:t>
            </a:r>
            <a:r>
              <a:rPr lang="en-US" sz="3600" dirty="0">
                <a:latin typeface="Oswald" pitchFamily="2" charset="0"/>
                <a:ea typeface="Source Sans Pro" panose="020B0503030403020204" pitchFamily="34" charset="0"/>
              </a:rPr>
              <a:t> in prayer! (Col 4:2, 12)</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Paul understands what he is potentially walking into. (Acts 21)</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Paul is always </a:t>
            </a:r>
            <a:r>
              <a:rPr lang="en-US" sz="3600" dirty="0">
                <a:solidFill>
                  <a:srgbClr val="C00000"/>
                </a:solidFill>
                <a:latin typeface="Oswald" pitchFamily="2" charset="0"/>
                <a:ea typeface="Source Sans Pro" panose="020B0503030403020204" pitchFamily="34" charset="0"/>
              </a:rPr>
              <a:t>cognizant of God’s will</a:t>
            </a:r>
            <a:r>
              <a:rPr lang="en-US" sz="3600" dirty="0">
                <a:latin typeface="Oswald" pitchFamily="2" charset="0"/>
                <a:ea typeface="Source Sans Pro" panose="020B0503030403020204" pitchFamily="34" charset="0"/>
              </a:rPr>
              <a:t> in his plans.</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Notice the power in Christian community… </a:t>
            </a:r>
            <a:r>
              <a:rPr lang="en-US" sz="3600" dirty="0">
                <a:solidFill>
                  <a:srgbClr val="C00000"/>
                </a:solidFill>
                <a:latin typeface="Oswald" pitchFamily="2" charset="0"/>
                <a:ea typeface="Source Sans Pro" panose="020B0503030403020204" pitchFamily="34" charset="0"/>
              </a:rPr>
              <a:t>joy</a:t>
            </a:r>
            <a:r>
              <a:rPr lang="en-US" sz="3600" dirty="0">
                <a:latin typeface="Oswald" pitchFamily="2" charset="0"/>
                <a:ea typeface="Source Sans Pro" panose="020B0503030403020204" pitchFamily="34" charset="0"/>
              </a:rPr>
              <a:t>, </a:t>
            </a:r>
            <a:r>
              <a:rPr lang="en-US" sz="3600" dirty="0">
                <a:solidFill>
                  <a:srgbClr val="C00000"/>
                </a:solidFill>
                <a:latin typeface="Oswald" pitchFamily="2" charset="0"/>
                <a:ea typeface="Source Sans Pro" panose="020B0503030403020204" pitchFamily="34" charset="0"/>
              </a:rPr>
              <a:t>refreshment</a:t>
            </a:r>
            <a:r>
              <a:rPr lang="en-US" sz="3600" dirty="0">
                <a:latin typeface="Oswald" pitchFamily="2" charset="0"/>
                <a:ea typeface="Source Sans Pro" panose="020B0503030403020204" pitchFamily="34" charset="0"/>
              </a:rPr>
              <a:t>!</a:t>
            </a:r>
          </a:p>
        </p:txBody>
      </p:sp>
    </p:spTree>
    <p:extLst>
      <p:ext uri="{BB962C8B-B14F-4D97-AF65-F5344CB8AC3E}">
        <p14:creationId xmlns:p14="http://schemas.microsoft.com/office/powerpoint/2010/main" val="290854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1699</TotalTime>
  <Words>759</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Boucherie Block</vt:lpstr>
      <vt:lpstr>Calibri Light</vt:lpstr>
      <vt:lpstr>Bebas Neue</vt:lpstr>
      <vt:lpstr>Arial</vt:lpstr>
      <vt:lpstr>Oswald</vt:lpstr>
      <vt:lpstr>Calibri</vt:lpstr>
      <vt:lpstr>Aptos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Todd Reynolds</cp:lastModifiedBy>
  <cp:revision>44</cp:revision>
  <dcterms:created xsi:type="dcterms:W3CDTF">2024-01-02T12:56:27Z</dcterms:created>
  <dcterms:modified xsi:type="dcterms:W3CDTF">2024-03-24T12:23:15Z</dcterms:modified>
</cp:coreProperties>
</file>