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1" r:id="rId3"/>
    <p:sldId id="263" r:id="rId4"/>
    <p:sldId id="266" r:id="rId5"/>
    <p:sldId id="267" r:id="rId6"/>
    <p:sldId id="264" r:id="rId7"/>
    <p:sldId id="268" r:id="rId8"/>
    <p:sldId id="265" r:id="rId9"/>
    <p:sldId id="269" r:id="rId10"/>
    <p:sldId id="270" r:id="rId11"/>
    <p:sldId id="271" r:id="rId12"/>
  </p:sldIdLst>
  <p:sldSz cx="12192000" cy="6858000"/>
  <p:notesSz cx="6858000" cy="9144000"/>
  <p:embeddedFontLst>
    <p:embeddedFont>
      <p:font typeface="Boucherie Block" panose="02000506000000020004" pitchFamily="2" charset="0"/>
      <p:regular r:id="rId13"/>
      <p:bold r:id="rId14"/>
      <p:italic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Source Sans Pro" panose="020B0503030403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0" autoAdjust="0"/>
    <p:restoredTop sz="94660"/>
  </p:normalViewPr>
  <p:slideViewPr>
    <p:cSldViewPr snapToGrid="0">
      <p:cViewPr varScale="1">
        <p:scale>
          <a:sx n="81" d="100"/>
          <a:sy n="81" d="100"/>
        </p:scale>
        <p:origin x="51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D2E4-C049-292D-E772-4A6E167D9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083D49-CF12-BBAB-F303-FAE8593C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7B1674-2898-9607-77A4-4F3126E010D6}"/>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5" name="Footer Placeholder 4">
            <a:extLst>
              <a:ext uri="{FF2B5EF4-FFF2-40B4-BE49-F238E27FC236}">
                <a16:creationId xmlns:a16="http://schemas.microsoft.com/office/drawing/2014/main" id="{F11E532A-A0C4-9D58-316A-0860ECF71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E585-7998-B280-1178-6B519D56DC3F}"/>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41322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624F-0173-D9CE-0F98-C5E59B8FF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46215-7564-33EF-8ADB-D76135EA03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E7A57-D8FC-A401-443E-F164329A8948}"/>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5" name="Footer Placeholder 4">
            <a:extLst>
              <a:ext uri="{FF2B5EF4-FFF2-40B4-BE49-F238E27FC236}">
                <a16:creationId xmlns:a16="http://schemas.microsoft.com/office/drawing/2014/main" id="{B0A53C90-9C2A-F9B6-C809-E7C97B93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BA872-D0B7-B836-5120-5EBEE4171D0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15367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160D60-BE30-096B-61A0-BB8CE9C49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4C3037-161F-710D-95C7-81FE018383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9A638-60E9-2443-0681-E2044A36E2CD}"/>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5" name="Footer Placeholder 4">
            <a:extLst>
              <a:ext uri="{FF2B5EF4-FFF2-40B4-BE49-F238E27FC236}">
                <a16:creationId xmlns:a16="http://schemas.microsoft.com/office/drawing/2014/main" id="{B49C6C14-0AB3-1FF3-4D4B-88492AF6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1CF1-8EDB-A208-EE52-F91A30111460}"/>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515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FE56-987D-1E49-34CD-D290E13FE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BC6D1-34D1-A7F6-05BC-5E2AF48009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B5B98-D8F4-B78E-BA9D-D8EE2D3DD1FA}"/>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5" name="Footer Placeholder 4">
            <a:extLst>
              <a:ext uri="{FF2B5EF4-FFF2-40B4-BE49-F238E27FC236}">
                <a16:creationId xmlns:a16="http://schemas.microsoft.com/office/drawing/2014/main" id="{B13BCF4E-9254-095D-8B20-040AF807C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148FB-DACB-4A08-688D-F3915D5621EA}"/>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361243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BD96-0EBB-93CC-5C5A-A9F9B4D23D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30D2B-8A30-FA85-6540-56A211986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B65919-C8B4-DDB5-F708-2765FB040E7D}"/>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5" name="Footer Placeholder 4">
            <a:extLst>
              <a:ext uri="{FF2B5EF4-FFF2-40B4-BE49-F238E27FC236}">
                <a16:creationId xmlns:a16="http://schemas.microsoft.com/office/drawing/2014/main" id="{B299DE90-58BA-40AD-2392-95B6C014A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0795-3EF5-53DC-489C-347418BAA43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8981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9995-E80E-FD00-1AD7-3006C522F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ECCD0-5A18-0333-39BF-E5696C6A50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6F32F-1BC4-B428-5B3C-93A0F8F6FE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52439A-7273-8FD5-28F6-7EE91F2A3195}"/>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6" name="Footer Placeholder 5">
            <a:extLst>
              <a:ext uri="{FF2B5EF4-FFF2-40B4-BE49-F238E27FC236}">
                <a16:creationId xmlns:a16="http://schemas.microsoft.com/office/drawing/2014/main" id="{91C2C7AC-18F3-649E-311A-D7BED5AB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C3FC-7969-4334-EBF0-577F0855469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86183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05EF-06A8-B45B-7C5A-7484D839F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48AB4-7B93-A85B-07C2-28D411A70E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AA15AF-7244-1301-BB8B-607044ECBD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0F78B-295D-6C31-9520-57225B66E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28CF01-11C6-5626-0FBA-E751A70971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11F23-7987-31B6-3718-B3D35CD4BF1D}"/>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8" name="Footer Placeholder 7">
            <a:extLst>
              <a:ext uri="{FF2B5EF4-FFF2-40B4-BE49-F238E27FC236}">
                <a16:creationId xmlns:a16="http://schemas.microsoft.com/office/drawing/2014/main" id="{52DF7442-CEAE-3B34-4B0E-FE6BF22E32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A1F19E-E505-7E90-F3CD-0A7DF3492414}"/>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9198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31FE-93A5-A545-15EF-2F8EFA4551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4365C-CF2A-D3F0-0E2B-48658B4AEF20}"/>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4" name="Footer Placeholder 3">
            <a:extLst>
              <a:ext uri="{FF2B5EF4-FFF2-40B4-BE49-F238E27FC236}">
                <a16:creationId xmlns:a16="http://schemas.microsoft.com/office/drawing/2014/main" id="{C193B05F-3034-AFC5-8471-BEF66CD75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2425F0-006C-01F3-EF2F-FE41066D10B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170217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F0E0C-9758-2AC6-9BB7-D3DACD039D9B}"/>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3" name="Footer Placeholder 2">
            <a:extLst>
              <a:ext uri="{FF2B5EF4-FFF2-40B4-BE49-F238E27FC236}">
                <a16:creationId xmlns:a16="http://schemas.microsoft.com/office/drawing/2014/main" id="{E5C88A89-665E-D9A4-99F2-28A413A09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54E8A-7C5B-6076-971D-12F144FE95B5}"/>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34382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F3A-C20B-612F-D511-223BE166DC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867C3-1A00-B764-15DE-99D717090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19C62F-5053-2E4C-8463-AF9A6FD4C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F0713-9BA0-3783-5912-AFF4D987B4F9}"/>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6" name="Footer Placeholder 5">
            <a:extLst>
              <a:ext uri="{FF2B5EF4-FFF2-40B4-BE49-F238E27FC236}">
                <a16:creationId xmlns:a16="http://schemas.microsoft.com/office/drawing/2014/main" id="{09922027-C0D9-61FA-9D2A-9F9B5F357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D75135-DE26-BD25-D45F-312837B67966}"/>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7817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02A2C-FEB2-8BE9-7244-DE1AA778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1D4819-68FB-CD00-5956-7F0F865C43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2FD423-A2E6-BD9E-AE91-DC0989349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08915-000F-37DF-CA1B-D3DD92CF85FA}"/>
              </a:ext>
            </a:extLst>
          </p:cNvPr>
          <p:cNvSpPr>
            <a:spLocks noGrp="1"/>
          </p:cNvSpPr>
          <p:nvPr>
            <p:ph type="dt" sz="half" idx="10"/>
          </p:nvPr>
        </p:nvSpPr>
        <p:spPr/>
        <p:txBody>
          <a:bodyPr/>
          <a:lstStyle/>
          <a:p>
            <a:fld id="{7A2298F4-543C-4123-BBC0-9422E271BFC3}" type="datetimeFigureOut">
              <a:rPr lang="en-US" smtClean="0"/>
              <a:t>2/20/2024</a:t>
            </a:fld>
            <a:endParaRPr lang="en-US"/>
          </a:p>
        </p:txBody>
      </p:sp>
      <p:sp>
        <p:nvSpPr>
          <p:cNvPr id="6" name="Footer Placeholder 5">
            <a:extLst>
              <a:ext uri="{FF2B5EF4-FFF2-40B4-BE49-F238E27FC236}">
                <a16:creationId xmlns:a16="http://schemas.microsoft.com/office/drawing/2014/main" id="{329CB1C8-8E2C-27A3-E2C9-43B2CE9145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BF48DB-23A7-412E-6DA7-CF42FE0EB522}"/>
              </a:ext>
            </a:extLst>
          </p:cNvPr>
          <p:cNvSpPr>
            <a:spLocks noGrp="1"/>
          </p:cNvSpPr>
          <p:nvPr>
            <p:ph type="sldNum" sz="quarter" idx="12"/>
          </p:nvPr>
        </p:nvSpPr>
        <p:spPr/>
        <p:txBody>
          <a:bodyPr/>
          <a:lstStyle/>
          <a:p>
            <a:fld id="{33B7B4B6-A18B-463A-AB43-63FC44FC8BE1}" type="slidenum">
              <a:rPr lang="en-US" smtClean="0"/>
              <a:t>‹#›</a:t>
            </a:fld>
            <a:endParaRPr lang="en-US"/>
          </a:p>
        </p:txBody>
      </p:sp>
    </p:spTree>
    <p:extLst>
      <p:ext uri="{BB962C8B-B14F-4D97-AF65-F5344CB8AC3E}">
        <p14:creationId xmlns:p14="http://schemas.microsoft.com/office/powerpoint/2010/main" val="271061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30F73-B141-B8EB-2AB9-3CC0C719E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C5888-DEDD-F48B-64A5-8E74C9674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E8CD-E99B-5219-C9C6-CE65A0602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8F4-543C-4123-BBC0-9422E271BFC3}" type="datetimeFigureOut">
              <a:rPr lang="en-US" smtClean="0"/>
              <a:t>2/20/2024</a:t>
            </a:fld>
            <a:endParaRPr lang="en-US"/>
          </a:p>
        </p:txBody>
      </p:sp>
      <p:sp>
        <p:nvSpPr>
          <p:cNvPr id="5" name="Footer Placeholder 4">
            <a:extLst>
              <a:ext uri="{FF2B5EF4-FFF2-40B4-BE49-F238E27FC236}">
                <a16:creationId xmlns:a16="http://schemas.microsoft.com/office/drawing/2014/main" id="{743A419D-486F-3DC0-2B6C-337398E85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91B9F3-F27E-E39C-C2AD-6593EB1F1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B4B6-A18B-463A-AB43-63FC44FC8BE1}" type="slidenum">
              <a:rPr lang="en-US" smtClean="0"/>
              <a:t>‹#›</a:t>
            </a:fld>
            <a:endParaRPr lang="en-US"/>
          </a:p>
        </p:txBody>
      </p:sp>
      <p:sp>
        <p:nvSpPr>
          <p:cNvPr id="8" name="TextBox 7">
            <a:extLst>
              <a:ext uri="{FF2B5EF4-FFF2-40B4-BE49-F238E27FC236}">
                <a16:creationId xmlns:a16="http://schemas.microsoft.com/office/drawing/2014/main" id="{6A73A175-72E2-56CC-E171-0DA86E6CB280}"/>
              </a:ext>
            </a:extLst>
          </p:cNvPr>
          <p:cNvSpPr txBox="1"/>
          <p:nvPr userDrawn="1">
            <p:extLst>
              <p:ext uri="{1162E1C5-73C7-4A58-AE30-91384D911F3F}">
                <p184:classification xmlns:p184="http://schemas.microsoft.com/office/powerpoint/2018/4/main" val="ftr"/>
              </p:ext>
            </p:extLst>
          </p:nvPr>
        </p:nvSpPr>
        <p:spPr>
          <a:xfrm>
            <a:off x="0" y="6705600"/>
            <a:ext cx="1598613" cy="152400"/>
          </a:xfrm>
          <a:prstGeom prst="rect">
            <a:avLst/>
          </a:prstGeom>
        </p:spPr>
        <p:txBody>
          <a:bodyPr horzOverflow="overflow" lIns="0" tIns="0" rIns="0" bIns="0">
            <a:spAutoFit/>
          </a:bodyPr>
          <a:lstStyle/>
          <a:p>
            <a:pPr algn="l"/>
            <a:r>
              <a:rPr lang="en-US" sz="1000">
                <a:solidFill>
                  <a:srgbClr val="737373"/>
                </a:solidFill>
                <a:latin typeface="Calibri" panose="020F0502020204030204" pitchFamily="34" charset="0"/>
                <a:cs typeface="Calibri" panose="020F0502020204030204" pitchFamily="34" charset="0"/>
              </a:rPr>
              <a:t>Caterpillar: Confidential Green</a:t>
            </a:r>
          </a:p>
        </p:txBody>
      </p:sp>
    </p:spTree>
    <p:extLst>
      <p:ext uri="{BB962C8B-B14F-4D97-AF65-F5344CB8AC3E}">
        <p14:creationId xmlns:p14="http://schemas.microsoft.com/office/powerpoint/2010/main" val="4251312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23AA62-4A48-FD05-FA7E-5E5A4031CB7F}"/>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D68A79-48F9-48A6-7BA8-433FD24E733C}"/>
              </a:ext>
            </a:extLst>
          </p:cNvPr>
          <p:cNvSpPr txBox="1"/>
          <p:nvPr/>
        </p:nvSpPr>
        <p:spPr>
          <a:xfrm>
            <a:off x="2782613" y="4335517"/>
            <a:ext cx="6308223"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rPr>
              <a:t>Chapter 9:1-18</a:t>
            </a:r>
          </a:p>
        </p:txBody>
      </p:sp>
    </p:spTree>
    <p:extLst>
      <p:ext uri="{BB962C8B-B14F-4D97-AF65-F5344CB8AC3E}">
        <p14:creationId xmlns:p14="http://schemas.microsoft.com/office/powerpoint/2010/main" val="181927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5283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9:14-18</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395983"/>
            <a:ext cx="5000196" cy="51706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What shall we say then? </a:t>
            </a:r>
            <a:r>
              <a:rPr kumimoji="0" lang="en-US" sz="22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There is no injustice with God, is there? </a:t>
            </a:r>
            <a:r>
              <a:rPr kumimoji="0" lang="en-US" sz="2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May it never be! For He says to Moses, “I will have mercy on whom I have mercy, and I will have compassion on whom I have compassion.”  So then it does not depend on the man who wills or the man who runs, but on God who has mercy.  For the Scripture says to Pharaoh, “For this very purpose I raised you up, to demonstrate My power in you, and that My name might be proclaimed throughout the whole earth.”  So then He has mercy on whom He desires, and He hardens whom He desires.</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Is God “UNJUST?”  May it never be! </a:t>
            </a:r>
          </a:p>
        </p:txBody>
      </p:sp>
      <p:sp>
        <p:nvSpPr>
          <p:cNvPr id="4" name="TextBox 3">
            <a:extLst>
              <a:ext uri="{FF2B5EF4-FFF2-40B4-BE49-F238E27FC236}">
                <a16:creationId xmlns:a16="http://schemas.microsoft.com/office/drawing/2014/main" id="{52DA2337-83C6-0375-6BA9-12E37A2DF3BB}"/>
              </a:ext>
            </a:extLst>
          </p:cNvPr>
          <p:cNvSpPr txBox="1"/>
          <p:nvPr/>
        </p:nvSpPr>
        <p:spPr>
          <a:xfrm>
            <a:off x="5463660" y="2230176"/>
            <a:ext cx="6646138"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Mercy – Moses (Ex. 33:12-19)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Justice – Pharaoh (Ex. 9:13-17) </a:t>
            </a:r>
          </a:p>
        </p:txBody>
      </p:sp>
      <p:sp>
        <p:nvSpPr>
          <p:cNvPr id="6" name="TextBox 5">
            <a:extLst>
              <a:ext uri="{FF2B5EF4-FFF2-40B4-BE49-F238E27FC236}">
                <a16:creationId xmlns:a16="http://schemas.microsoft.com/office/drawing/2014/main" id="{4884DB37-AE23-92BE-0ECC-424948668BFD}"/>
              </a:ext>
            </a:extLst>
          </p:cNvPr>
          <p:cNvSpPr txBox="1"/>
          <p:nvPr/>
        </p:nvSpPr>
        <p:spPr>
          <a:xfrm>
            <a:off x="5463660" y="3596774"/>
            <a:ext cx="664613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Actions are Just, and God is Glorified in either Salvation or Judgement! </a:t>
            </a:r>
          </a:p>
        </p:txBody>
      </p:sp>
    </p:spTree>
    <p:extLst>
      <p:ext uri="{BB962C8B-B14F-4D97-AF65-F5344CB8AC3E}">
        <p14:creationId xmlns:p14="http://schemas.microsoft.com/office/powerpoint/2010/main" val="199244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5283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9:14-18</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395983"/>
            <a:ext cx="5000196" cy="51706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What shall we say then? </a:t>
            </a:r>
            <a:r>
              <a:rPr kumimoji="0" lang="en-US" sz="22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There is no injustice with God, is there? </a:t>
            </a:r>
            <a:r>
              <a:rPr kumimoji="0" lang="en-US" sz="2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May it never be! For He says to Moses, “I will have mercy on whom I have mercy, and I will have compassion on whom I have compassion.”  So then it does not depend on the man who wills or the man who runs, but on God who has mercy.  For the Scripture says to Pharaoh, “For this very purpose I raised you up, to demonstrate My power in you, and that My name might be proclaimed throughout the whole earth.”  So then He has mercy on whom He desires, and He hardens whom He desires.</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Is God “UNJUST?”  May it never be! </a:t>
            </a:r>
          </a:p>
        </p:txBody>
      </p:sp>
      <p:sp>
        <p:nvSpPr>
          <p:cNvPr id="4" name="TextBox 3">
            <a:extLst>
              <a:ext uri="{FF2B5EF4-FFF2-40B4-BE49-F238E27FC236}">
                <a16:creationId xmlns:a16="http://schemas.microsoft.com/office/drawing/2014/main" id="{52DA2337-83C6-0375-6BA9-12E37A2DF3BB}"/>
              </a:ext>
            </a:extLst>
          </p:cNvPr>
          <p:cNvSpPr txBox="1"/>
          <p:nvPr/>
        </p:nvSpPr>
        <p:spPr>
          <a:xfrm>
            <a:off x="5463660" y="2230176"/>
            <a:ext cx="6646138"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Mercy – Moses (Ex. 33:12-19)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Justice – Pharaoh (Ex. 9:13-17) </a:t>
            </a:r>
          </a:p>
        </p:txBody>
      </p:sp>
      <p:sp>
        <p:nvSpPr>
          <p:cNvPr id="6" name="TextBox 5">
            <a:extLst>
              <a:ext uri="{FF2B5EF4-FFF2-40B4-BE49-F238E27FC236}">
                <a16:creationId xmlns:a16="http://schemas.microsoft.com/office/drawing/2014/main" id="{4884DB37-AE23-92BE-0ECC-424948668BFD}"/>
              </a:ext>
            </a:extLst>
          </p:cNvPr>
          <p:cNvSpPr txBox="1"/>
          <p:nvPr/>
        </p:nvSpPr>
        <p:spPr>
          <a:xfrm>
            <a:off x="5463660" y="3596774"/>
            <a:ext cx="664613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Actions are Just, and God is Glorified in either Salvation or Judgement! </a:t>
            </a:r>
          </a:p>
        </p:txBody>
      </p:sp>
      <p:sp>
        <p:nvSpPr>
          <p:cNvPr id="8" name="TextBox 7">
            <a:extLst>
              <a:ext uri="{FF2B5EF4-FFF2-40B4-BE49-F238E27FC236}">
                <a16:creationId xmlns:a16="http://schemas.microsoft.com/office/drawing/2014/main" id="{C3089D78-BFAF-9B95-2E10-8114FC3A40B2}"/>
              </a:ext>
            </a:extLst>
          </p:cNvPr>
          <p:cNvSpPr txBox="1"/>
          <p:nvPr/>
        </p:nvSpPr>
        <p:spPr>
          <a:xfrm>
            <a:off x="5463660" y="5135054"/>
            <a:ext cx="664613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Oh, the depth of the riches both of the wisdom and knowledge of God! </a:t>
            </a:r>
            <a:r>
              <a:rPr kumimoji="0" lang="en-US" sz="2400" b="1" i="1" u="sng"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How unsearchable are His judgments and unfathomable His ways</a:t>
            </a:r>
            <a:r>
              <a:rPr kumimoji="0" lang="en-US" sz="24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 (11:33)</a:t>
            </a:r>
          </a:p>
        </p:txBody>
      </p:sp>
    </p:spTree>
    <p:extLst>
      <p:ext uri="{BB962C8B-B14F-4D97-AF65-F5344CB8AC3E}">
        <p14:creationId xmlns:p14="http://schemas.microsoft.com/office/powerpoint/2010/main" val="9400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4287151-4B11-E62B-07E1-503247181A09}"/>
              </a:ext>
            </a:extLst>
          </p:cNvPr>
          <p:cNvSpPr txBox="1"/>
          <p:nvPr/>
        </p:nvSpPr>
        <p:spPr>
          <a:xfrm>
            <a:off x="725214" y="606972"/>
            <a:ext cx="8521262"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latin typeface="Boucherie Block" panose="02000506000000020004" pitchFamily="2" charset="0"/>
              </a:rPr>
              <a:t>Sections of </a:t>
            </a:r>
            <a:r>
              <a:rPr lang="en-US" sz="5400" dirty="0">
                <a:solidFill>
                  <a:srgbClr val="C00000"/>
                </a:solidFill>
                <a:effectLst>
                  <a:outerShdw blurRad="38100" dist="38100" dir="2700000" algn="tl">
                    <a:srgbClr val="000000">
                      <a:alpha val="43137"/>
                    </a:srgbClr>
                  </a:outerShdw>
                </a:effectLst>
                <a:latin typeface="Boucherie Block" panose="02000506000000020004" pitchFamily="2" charset="0"/>
              </a:rPr>
              <a:t>Romans</a:t>
            </a:r>
          </a:p>
        </p:txBody>
      </p:sp>
      <p:sp>
        <p:nvSpPr>
          <p:cNvPr id="4" name="Rectangle 3">
            <a:extLst>
              <a:ext uri="{FF2B5EF4-FFF2-40B4-BE49-F238E27FC236}">
                <a16:creationId xmlns:a16="http://schemas.microsoft.com/office/drawing/2014/main" id="{D3C5668B-9417-F40E-8E10-F36F2655DA34}"/>
              </a:ext>
            </a:extLst>
          </p:cNvPr>
          <p:cNvSpPr/>
          <p:nvPr/>
        </p:nvSpPr>
        <p:spPr>
          <a:xfrm>
            <a:off x="0" y="1797269"/>
            <a:ext cx="575441" cy="764572"/>
          </a:xfrm>
          <a:prstGeom prst="rect">
            <a:avLst/>
          </a:prstGeom>
          <a:solidFill>
            <a:srgbClr val="FFC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ED9F054-F04C-E598-3BAD-70E9FA5F6845}"/>
              </a:ext>
            </a:extLst>
          </p:cNvPr>
          <p:cNvSpPr txBox="1"/>
          <p:nvPr/>
        </p:nvSpPr>
        <p:spPr>
          <a:xfrm>
            <a:off x="796158" y="1836575"/>
            <a:ext cx="9262242"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Man’s</a:t>
            </a:r>
            <a:r>
              <a:rPr lang="en-US" sz="3600" b="1" dirty="0">
                <a:latin typeface="Source Sans Pro" panose="020B0503030403020204" pitchFamily="34" charset="0"/>
                <a:ea typeface="Source Sans Pro" panose="020B0503030403020204" pitchFamily="34" charset="0"/>
              </a:rPr>
              <a:t> </a:t>
            </a:r>
            <a:r>
              <a:rPr lang="en-US" sz="3600" b="1" dirty="0">
                <a:solidFill>
                  <a:schemeClr val="bg2">
                    <a:lumMod val="50000"/>
                  </a:schemeClr>
                </a:solidFill>
                <a:latin typeface="Source Sans Pro" panose="020B0503030403020204" pitchFamily="34" charset="0"/>
                <a:ea typeface="Source Sans Pro" panose="020B0503030403020204" pitchFamily="34" charset="0"/>
              </a:rPr>
              <a:t>Unrighteousness</a:t>
            </a:r>
            <a:r>
              <a:rPr lang="en-US" sz="3600" b="1" dirty="0">
                <a:latin typeface="Source Sans Pro" panose="020B0503030403020204" pitchFamily="34" charset="0"/>
                <a:ea typeface="Source Sans Pro" panose="020B0503030403020204" pitchFamily="34" charset="0"/>
              </a:rPr>
              <a:t>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1-3)</a:t>
            </a:r>
          </a:p>
        </p:txBody>
      </p:sp>
      <p:sp>
        <p:nvSpPr>
          <p:cNvPr id="15" name="TextBox 14">
            <a:extLst>
              <a:ext uri="{FF2B5EF4-FFF2-40B4-BE49-F238E27FC236}">
                <a16:creationId xmlns:a16="http://schemas.microsoft.com/office/drawing/2014/main" id="{3A9BEAB5-2404-9805-69F5-099F64EF2961}"/>
              </a:ext>
            </a:extLst>
          </p:cNvPr>
          <p:cNvSpPr txBox="1"/>
          <p:nvPr/>
        </p:nvSpPr>
        <p:spPr>
          <a:xfrm>
            <a:off x="796158" y="2778605"/>
            <a:ext cx="9262242"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God’s</a:t>
            </a:r>
            <a:r>
              <a:rPr lang="en-US" sz="3600" b="1" dirty="0">
                <a:latin typeface="Source Sans Pro" panose="020B0503030403020204" pitchFamily="34" charset="0"/>
                <a:ea typeface="Source Sans Pro" panose="020B0503030403020204" pitchFamily="34" charset="0"/>
              </a:rPr>
              <a:t> </a:t>
            </a:r>
            <a:r>
              <a:rPr lang="en-US" sz="3600" b="1" dirty="0">
                <a:solidFill>
                  <a:schemeClr val="bg2">
                    <a:lumMod val="50000"/>
                  </a:schemeClr>
                </a:solidFill>
                <a:latin typeface="Source Sans Pro" panose="020B0503030403020204" pitchFamily="34" charset="0"/>
                <a:ea typeface="Source Sans Pro" panose="020B0503030403020204" pitchFamily="34" charset="0"/>
              </a:rPr>
              <a:t>Righteousness</a:t>
            </a:r>
            <a:r>
              <a:rPr lang="en-US" sz="3600" b="1" dirty="0">
                <a:latin typeface="Source Sans Pro" panose="020B0503030403020204" pitchFamily="34" charset="0"/>
                <a:ea typeface="Source Sans Pro" panose="020B0503030403020204" pitchFamily="34" charset="0"/>
              </a:rPr>
              <a:t>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4-5)</a:t>
            </a:r>
          </a:p>
        </p:txBody>
      </p:sp>
      <p:sp>
        <p:nvSpPr>
          <p:cNvPr id="16" name="TextBox 15">
            <a:extLst>
              <a:ext uri="{FF2B5EF4-FFF2-40B4-BE49-F238E27FC236}">
                <a16:creationId xmlns:a16="http://schemas.microsoft.com/office/drawing/2014/main" id="{2E64ACB6-E4AA-7D91-5A2C-FFB094C8C2A9}"/>
              </a:ext>
            </a:extLst>
          </p:cNvPr>
          <p:cNvSpPr txBox="1"/>
          <p:nvPr/>
        </p:nvSpPr>
        <p:spPr>
          <a:xfrm>
            <a:off x="796158" y="3720635"/>
            <a:ext cx="9262242"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Man’s Response to God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6-8)</a:t>
            </a:r>
          </a:p>
        </p:txBody>
      </p:sp>
      <p:sp>
        <p:nvSpPr>
          <p:cNvPr id="17" name="TextBox 16">
            <a:extLst>
              <a:ext uri="{FF2B5EF4-FFF2-40B4-BE49-F238E27FC236}">
                <a16:creationId xmlns:a16="http://schemas.microsoft.com/office/drawing/2014/main" id="{2AC8C6D1-E47D-2E5B-9978-B083D6449204}"/>
              </a:ext>
            </a:extLst>
          </p:cNvPr>
          <p:cNvSpPr txBox="1"/>
          <p:nvPr/>
        </p:nvSpPr>
        <p:spPr>
          <a:xfrm>
            <a:off x="796158" y="4662665"/>
            <a:ext cx="9262242" cy="646331"/>
          </a:xfrm>
          <a:prstGeom prst="rect">
            <a:avLst/>
          </a:prstGeom>
          <a:noFill/>
        </p:spPr>
        <p:txBody>
          <a:bodyPr wrap="square" rtlCol="0">
            <a:spAutoFit/>
          </a:bodyPr>
          <a:lstStyle/>
          <a:p>
            <a:r>
              <a:rPr lang="en-US" sz="3600" b="1" dirty="0">
                <a:latin typeface="Source Sans Pro" panose="020B0503030403020204" pitchFamily="34" charset="0"/>
                <a:ea typeface="Source Sans Pro" panose="020B0503030403020204" pitchFamily="34" charset="0"/>
              </a:rPr>
              <a:t>Israel’s Relationship to God </a:t>
            </a:r>
            <a:r>
              <a:rPr lang="en-US" sz="3600" b="1" dirty="0">
                <a:solidFill>
                  <a:schemeClr val="bg2">
                    <a:lumMod val="25000"/>
                  </a:schemeClr>
                </a:solidFill>
                <a:latin typeface="Source Sans Pro" panose="020B0503030403020204" pitchFamily="34" charset="0"/>
                <a:ea typeface="Source Sans Pro" panose="020B0503030403020204" pitchFamily="34" charset="0"/>
              </a:rPr>
              <a:t>(Chapters 9-11)</a:t>
            </a:r>
          </a:p>
        </p:txBody>
      </p:sp>
      <p:sp>
        <p:nvSpPr>
          <p:cNvPr id="18" name="TextBox 17">
            <a:extLst>
              <a:ext uri="{FF2B5EF4-FFF2-40B4-BE49-F238E27FC236}">
                <a16:creationId xmlns:a16="http://schemas.microsoft.com/office/drawing/2014/main" id="{CE581A83-640D-F3B6-AF3C-EB7EA4947F84}"/>
              </a:ext>
            </a:extLst>
          </p:cNvPr>
          <p:cNvSpPr txBox="1"/>
          <p:nvPr/>
        </p:nvSpPr>
        <p:spPr>
          <a:xfrm>
            <a:off x="796158" y="5604697"/>
            <a:ext cx="10507718" cy="646331"/>
          </a:xfrm>
          <a:prstGeom prst="rect">
            <a:avLst/>
          </a:prstGeom>
          <a:noFill/>
        </p:spPr>
        <p:txBody>
          <a:bodyPr wrap="square" rtlCol="0">
            <a:spAutoFit/>
          </a:bodyPr>
          <a:lstStyle/>
          <a:p>
            <a:r>
              <a:rPr lang="en-US" sz="3600" b="1" dirty="0">
                <a:solidFill>
                  <a:schemeClr val="bg2">
                    <a:lumMod val="50000"/>
                  </a:schemeClr>
                </a:solidFill>
                <a:latin typeface="Source Sans Pro" panose="020B0503030403020204" pitchFamily="34" charset="0"/>
                <a:ea typeface="Source Sans Pro" panose="020B0503030403020204" pitchFamily="34" charset="0"/>
              </a:rPr>
              <a:t>Our Relationship with Each Other </a:t>
            </a:r>
            <a:r>
              <a:rPr lang="en-US" sz="3600" dirty="0">
                <a:solidFill>
                  <a:schemeClr val="bg2">
                    <a:lumMod val="25000"/>
                  </a:schemeClr>
                </a:solidFill>
                <a:latin typeface="Source Sans Pro" panose="020B0503030403020204" pitchFamily="34" charset="0"/>
                <a:ea typeface="Source Sans Pro" panose="020B0503030403020204" pitchFamily="34" charset="0"/>
              </a:rPr>
              <a:t>(Chapters 12-16)</a:t>
            </a:r>
          </a:p>
        </p:txBody>
      </p:sp>
      <p:sp>
        <p:nvSpPr>
          <p:cNvPr id="19" name="Rectangle 18">
            <a:extLst>
              <a:ext uri="{FF2B5EF4-FFF2-40B4-BE49-F238E27FC236}">
                <a16:creationId xmlns:a16="http://schemas.microsoft.com/office/drawing/2014/main" id="{DCD69CBB-0F39-086B-A554-7A16E9C94962}"/>
              </a:ext>
            </a:extLst>
          </p:cNvPr>
          <p:cNvSpPr/>
          <p:nvPr/>
        </p:nvSpPr>
        <p:spPr>
          <a:xfrm>
            <a:off x="0" y="2719484"/>
            <a:ext cx="575441" cy="764572"/>
          </a:xfrm>
          <a:prstGeom prst="rect">
            <a:avLst/>
          </a:prstGeom>
          <a:solidFill>
            <a:srgbClr val="92D05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8A1451-C87B-C052-76F0-9518AF0C3891}"/>
              </a:ext>
            </a:extLst>
          </p:cNvPr>
          <p:cNvSpPr/>
          <p:nvPr/>
        </p:nvSpPr>
        <p:spPr>
          <a:xfrm>
            <a:off x="0" y="3661514"/>
            <a:ext cx="575441" cy="764572"/>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510D02-B1D8-C622-28A9-CB548186121D}"/>
              </a:ext>
            </a:extLst>
          </p:cNvPr>
          <p:cNvSpPr/>
          <p:nvPr/>
        </p:nvSpPr>
        <p:spPr>
          <a:xfrm>
            <a:off x="0" y="4603544"/>
            <a:ext cx="575441" cy="764572"/>
          </a:xfrm>
          <a:prstGeom prst="rect">
            <a:avLst/>
          </a:prstGeom>
          <a:solidFill>
            <a:srgbClr val="C0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74D89C-D171-A3B5-B4B6-8A6ADB7DBBD2}"/>
              </a:ext>
            </a:extLst>
          </p:cNvPr>
          <p:cNvSpPr/>
          <p:nvPr/>
        </p:nvSpPr>
        <p:spPr>
          <a:xfrm>
            <a:off x="0" y="5541472"/>
            <a:ext cx="575441" cy="764572"/>
          </a:xfrm>
          <a:prstGeom prst="rect">
            <a:avLst/>
          </a:prstGeom>
          <a:solidFill>
            <a:schemeClr val="tx2">
              <a:lumMod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1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362432"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latin typeface="Boucherie Block" panose="02000506000000020004" pitchFamily="2" charset="0"/>
              </a:rPr>
              <a:t>Romans 9:1-5</a:t>
            </a:r>
            <a:endParaRPr lang="en-US" sz="5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401053"/>
            <a:ext cx="4947571" cy="5170646"/>
          </a:xfrm>
          <a:prstGeom prst="rect">
            <a:avLst/>
          </a:prstGeom>
          <a:solidFill>
            <a:schemeClr val="bg1"/>
          </a:solidFill>
        </p:spPr>
        <p:txBody>
          <a:bodyPr wrap="square" rtlCol="0">
            <a:spAutoFit/>
          </a:bodyPr>
          <a:lstStyle/>
          <a:p>
            <a:r>
              <a:rPr lang="en-US" sz="2200" dirty="0">
                <a:latin typeface="Source Sans Pro" panose="020B0503030403020204" pitchFamily="34" charset="0"/>
                <a:ea typeface="Source Sans Pro" panose="020B0503030403020204" pitchFamily="34" charset="0"/>
              </a:rPr>
              <a:t>I am telling the truth in Christ, I am not lying, my conscience testifies with me in the Holy Spirit, that I have great sorrow and unceasing grief in my heart. For I could wish that I myself were accursed, separated from Christ for the sake of my brethren, my kinsmen according to the flesh, who are Israelites, to whom belongs the adoption as sons, and the glory and the covenants and the giving of the Law and the temple service and the promises, whose are the fathers, and from whom is the Christ according to the flesh, who is over all, God blessed forever. Amen.</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algn="ctr"/>
            <a:r>
              <a:rPr lang="en-US" sz="4000" dirty="0">
                <a:solidFill>
                  <a:srgbClr val="C00000"/>
                </a:solidFill>
                <a:effectLst>
                  <a:outerShdw blurRad="38100" dist="38100" dir="2700000" algn="tl">
                    <a:srgbClr val="000000">
                      <a:alpha val="43137"/>
                    </a:srgbClr>
                  </a:outerShdw>
                </a:effectLst>
                <a:latin typeface="Boucherie Block" panose="02000506000000020004" pitchFamily="2" charset="0"/>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954107"/>
          </a:xfrm>
          <a:prstGeom prst="rect">
            <a:avLst/>
          </a:prstGeom>
          <a:noFill/>
        </p:spPr>
        <p:txBody>
          <a:bodyPr wrap="square" rtlCol="0">
            <a:spAutoFit/>
          </a:bodyPr>
          <a:lstStyle/>
          <a:p>
            <a:pPr>
              <a:spcAft>
                <a:spcPts val="3000"/>
              </a:spcAft>
            </a:pPr>
            <a:r>
              <a:rPr lang="en-US" sz="2800" b="1" dirty="0">
                <a:latin typeface="Source Sans Pro" panose="020B0503030403020204" pitchFamily="34" charset="0"/>
                <a:ea typeface="Source Sans Pro" panose="020B0503030403020204" pitchFamily="34" charset="0"/>
              </a:rPr>
              <a:t>Paul’s heart filled with “great sorrow” &amp; “unceasing grief” for his kinsmen (10:1)</a:t>
            </a:r>
          </a:p>
        </p:txBody>
      </p:sp>
    </p:spTree>
    <p:extLst>
      <p:ext uri="{BB962C8B-B14F-4D97-AF65-F5344CB8AC3E}">
        <p14:creationId xmlns:p14="http://schemas.microsoft.com/office/powerpoint/2010/main" val="58775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362432"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latin typeface="Boucherie Block" panose="02000506000000020004" pitchFamily="2" charset="0"/>
              </a:rPr>
              <a:t>Romans 9:1-5</a:t>
            </a:r>
            <a:endParaRPr lang="en-US" sz="5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401053"/>
            <a:ext cx="4947571" cy="5170646"/>
          </a:xfrm>
          <a:prstGeom prst="rect">
            <a:avLst/>
          </a:prstGeom>
          <a:solidFill>
            <a:schemeClr val="bg1"/>
          </a:solidFill>
        </p:spPr>
        <p:txBody>
          <a:bodyPr wrap="square" rtlCol="0">
            <a:spAutoFit/>
          </a:bodyPr>
          <a:lstStyle/>
          <a:p>
            <a:r>
              <a:rPr lang="en-US" sz="2200" dirty="0">
                <a:latin typeface="Source Sans Pro" panose="020B0503030403020204" pitchFamily="34" charset="0"/>
                <a:ea typeface="Source Sans Pro" panose="020B0503030403020204" pitchFamily="34" charset="0"/>
              </a:rPr>
              <a:t>I am telling the truth in Christ, I am not lying, my conscience testifies with me in the Holy Spirit, that I have great sorrow and unceasing grief in my heart. For I could wish that I myself were accursed, separated from Christ for the sake of my brethren, my kinsmen according to the flesh, who are Israelites, to whom belongs the adoption as sons, and the glory and the covenants and the giving of the Law and the temple service and the promises, whose are the fathers, and from whom is the Christ according to the flesh, who is over all, God blessed forever. Amen.</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algn="ctr"/>
            <a:r>
              <a:rPr lang="en-US" sz="4000" dirty="0">
                <a:solidFill>
                  <a:srgbClr val="C00000"/>
                </a:solidFill>
                <a:effectLst>
                  <a:outerShdw blurRad="38100" dist="38100" dir="2700000" algn="tl">
                    <a:srgbClr val="000000">
                      <a:alpha val="43137"/>
                    </a:srgbClr>
                  </a:outerShdw>
                </a:effectLst>
                <a:latin typeface="Boucherie Block" panose="02000506000000020004" pitchFamily="2" charset="0"/>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954107"/>
          </a:xfrm>
          <a:prstGeom prst="rect">
            <a:avLst/>
          </a:prstGeom>
          <a:noFill/>
        </p:spPr>
        <p:txBody>
          <a:bodyPr wrap="square" rtlCol="0">
            <a:spAutoFit/>
          </a:bodyPr>
          <a:lstStyle/>
          <a:p>
            <a:pPr>
              <a:spcAft>
                <a:spcPts val="3000"/>
              </a:spcAft>
            </a:pPr>
            <a:r>
              <a:rPr lang="en-US" sz="2800" b="1" dirty="0">
                <a:latin typeface="Source Sans Pro" panose="020B0503030403020204" pitchFamily="34" charset="0"/>
                <a:ea typeface="Source Sans Pro" panose="020B0503030403020204" pitchFamily="34" charset="0"/>
              </a:rPr>
              <a:t>Paul’s heart filled with “great sorrow” &amp; “unceasing grief” for his kinsmen (10:1)</a:t>
            </a:r>
          </a:p>
        </p:txBody>
      </p:sp>
      <p:sp>
        <p:nvSpPr>
          <p:cNvPr id="5" name="TextBox 4">
            <a:extLst>
              <a:ext uri="{FF2B5EF4-FFF2-40B4-BE49-F238E27FC236}">
                <a16:creationId xmlns:a16="http://schemas.microsoft.com/office/drawing/2014/main" id="{CF95989A-03B1-2C65-7464-51510E6ADE7E}"/>
              </a:ext>
            </a:extLst>
          </p:cNvPr>
          <p:cNvSpPr txBox="1"/>
          <p:nvPr/>
        </p:nvSpPr>
        <p:spPr>
          <a:xfrm>
            <a:off x="5481854" y="2501810"/>
            <a:ext cx="6646138" cy="3062377"/>
          </a:xfrm>
          <a:prstGeom prst="rect">
            <a:avLst/>
          </a:prstGeom>
          <a:noFill/>
        </p:spPr>
        <p:txBody>
          <a:bodyPr wrap="square" rtlCol="0">
            <a:spAutoFit/>
          </a:bodyPr>
          <a:lstStyle/>
          <a:p>
            <a:pPr>
              <a:spcAft>
                <a:spcPts val="600"/>
              </a:spcAft>
            </a:pPr>
            <a:r>
              <a:rPr lang="en-US" sz="2800" b="1" dirty="0">
                <a:latin typeface="Source Sans Pro" panose="020B0503030403020204" pitchFamily="34" charset="0"/>
                <a:ea typeface="Source Sans Pro" panose="020B0503030403020204" pitchFamily="34" charset="0"/>
              </a:rPr>
              <a:t>Israel’s unprecedented privileges:</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Adoption as sons</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Divine Glory</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Giving of the Law</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Temple Service</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The Promises of the Fathers</a:t>
            </a:r>
          </a:p>
        </p:txBody>
      </p:sp>
    </p:spTree>
    <p:extLst>
      <p:ext uri="{BB962C8B-B14F-4D97-AF65-F5344CB8AC3E}">
        <p14:creationId xmlns:p14="http://schemas.microsoft.com/office/powerpoint/2010/main" val="10780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362432" cy="923330"/>
          </a:xfrm>
          <a:prstGeom prst="rect">
            <a:avLst/>
          </a:prstGeom>
          <a:noFill/>
        </p:spPr>
        <p:txBody>
          <a:bodyPr wrap="square" rtlCol="0">
            <a:spAutoFit/>
          </a:bodyPr>
          <a:lstStyle/>
          <a:p>
            <a:r>
              <a:rPr lang="en-US" sz="5400" dirty="0">
                <a:effectLst>
                  <a:outerShdw blurRad="38100" dist="38100" dir="2700000" algn="tl">
                    <a:srgbClr val="000000">
                      <a:alpha val="43137"/>
                    </a:srgbClr>
                  </a:outerShdw>
                </a:effectLst>
                <a:latin typeface="Boucherie Block" panose="02000506000000020004" pitchFamily="2" charset="0"/>
              </a:rPr>
              <a:t>Romans 9:1-5</a:t>
            </a:r>
            <a:endParaRPr lang="en-US" sz="5400" dirty="0">
              <a:solidFill>
                <a:srgbClr val="C00000"/>
              </a:solidFill>
              <a:effectLst>
                <a:outerShdw blurRad="38100" dist="38100" dir="2700000" algn="tl">
                  <a:srgbClr val="000000">
                    <a:alpha val="43137"/>
                  </a:srgbClr>
                </a:outerShdw>
              </a:effectLst>
              <a:latin typeface="Boucherie Block" panose="02000506000000020004" pitchFamily="2" charset="0"/>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401053"/>
            <a:ext cx="4947571" cy="5170646"/>
          </a:xfrm>
          <a:prstGeom prst="rect">
            <a:avLst/>
          </a:prstGeom>
          <a:solidFill>
            <a:schemeClr val="bg1"/>
          </a:solidFill>
        </p:spPr>
        <p:txBody>
          <a:bodyPr wrap="square" rtlCol="0">
            <a:spAutoFit/>
          </a:bodyPr>
          <a:lstStyle/>
          <a:p>
            <a:r>
              <a:rPr lang="en-US" sz="2200" dirty="0">
                <a:latin typeface="Source Sans Pro" panose="020B0503030403020204" pitchFamily="34" charset="0"/>
                <a:ea typeface="Source Sans Pro" panose="020B0503030403020204" pitchFamily="34" charset="0"/>
              </a:rPr>
              <a:t>I am telling the truth in Christ, I am not lying, my conscience testifies with me in the Holy Spirit, that I have great sorrow and unceasing grief in my heart. For I could wish that I myself were accursed, separated from Christ for the sake of my brethren, my kinsmen according to the flesh, who are Israelites, to whom belongs the adoption as sons, and the glory and the covenants and the giving of the Law and the temple service and the promises, whose are the fathers, and from whom is the Christ according to the flesh, who is over all, God blessed forever. Amen.</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algn="ctr"/>
            <a:r>
              <a:rPr lang="en-US" sz="4000" dirty="0">
                <a:solidFill>
                  <a:srgbClr val="C00000"/>
                </a:solidFill>
                <a:effectLst>
                  <a:outerShdw blurRad="38100" dist="38100" dir="2700000" algn="tl">
                    <a:srgbClr val="000000">
                      <a:alpha val="43137"/>
                    </a:srgbClr>
                  </a:outerShdw>
                </a:effectLst>
                <a:latin typeface="Boucherie Block" panose="02000506000000020004" pitchFamily="2" charset="0"/>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954107"/>
          </a:xfrm>
          <a:prstGeom prst="rect">
            <a:avLst/>
          </a:prstGeom>
          <a:noFill/>
        </p:spPr>
        <p:txBody>
          <a:bodyPr wrap="square" rtlCol="0">
            <a:spAutoFit/>
          </a:bodyPr>
          <a:lstStyle/>
          <a:p>
            <a:pPr>
              <a:spcAft>
                <a:spcPts val="3000"/>
              </a:spcAft>
            </a:pPr>
            <a:r>
              <a:rPr lang="en-US" sz="2800" b="1" dirty="0">
                <a:latin typeface="Source Sans Pro" panose="020B0503030403020204" pitchFamily="34" charset="0"/>
                <a:ea typeface="Source Sans Pro" panose="020B0503030403020204" pitchFamily="34" charset="0"/>
              </a:rPr>
              <a:t>Paul’s heart filled with “great sorrow” &amp; “unceasing grief” for his kinsmen (10:1)</a:t>
            </a:r>
          </a:p>
        </p:txBody>
      </p:sp>
      <p:sp>
        <p:nvSpPr>
          <p:cNvPr id="5" name="TextBox 4">
            <a:extLst>
              <a:ext uri="{FF2B5EF4-FFF2-40B4-BE49-F238E27FC236}">
                <a16:creationId xmlns:a16="http://schemas.microsoft.com/office/drawing/2014/main" id="{CF95989A-03B1-2C65-7464-51510E6ADE7E}"/>
              </a:ext>
            </a:extLst>
          </p:cNvPr>
          <p:cNvSpPr txBox="1"/>
          <p:nvPr/>
        </p:nvSpPr>
        <p:spPr>
          <a:xfrm>
            <a:off x="5481854" y="2501810"/>
            <a:ext cx="6646138" cy="3062377"/>
          </a:xfrm>
          <a:prstGeom prst="rect">
            <a:avLst/>
          </a:prstGeom>
          <a:noFill/>
        </p:spPr>
        <p:txBody>
          <a:bodyPr wrap="square" rtlCol="0">
            <a:spAutoFit/>
          </a:bodyPr>
          <a:lstStyle/>
          <a:p>
            <a:pPr>
              <a:spcAft>
                <a:spcPts val="600"/>
              </a:spcAft>
            </a:pPr>
            <a:r>
              <a:rPr lang="en-US" sz="2800" b="1" dirty="0">
                <a:latin typeface="Source Sans Pro" panose="020B0503030403020204" pitchFamily="34" charset="0"/>
                <a:ea typeface="Source Sans Pro" panose="020B0503030403020204" pitchFamily="34" charset="0"/>
              </a:rPr>
              <a:t>Israel’s unprecedented privileges:</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Adoption as sons</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Divine Glory</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Giving of the Law</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Temple Service</a:t>
            </a:r>
          </a:p>
          <a:p>
            <a:pPr marL="457200" indent="-457200">
              <a:spcAft>
                <a:spcPts val="600"/>
              </a:spcAft>
              <a:buFontTx/>
              <a:buChar char="-"/>
            </a:pPr>
            <a:r>
              <a:rPr lang="en-US" sz="2800" b="1" dirty="0">
                <a:latin typeface="Source Sans Pro" panose="020B0503030403020204" pitchFamily="34" charset="0"/>
                <a:ea typeface="Source Sans Pro" panose="020B0503030403020204" pitchFamily="34" charset="0"/>
              </a:rPr>
              <a:t>The Promises of the Fathers</a:t>
            </a:r>
          </a:p>
        </p:txBody>
      </p:sp>
      <p:sp>
        <p:nvSpPr>
          <p:cNvPr id="6" name="TextBox 5">
            <a:extLst>
              <a:ext uri="{FF2B5EF4-FFF2-40B4-BE49-F238E27FC236}">
                <a16:creationId xmlns:a16="http://schemas.microsoft.com/office/drawing/2014/main" id="{4E4802FF-324D-36AC-0F4A-774CB23E7EB7}"/>
              </a:ext>
            </a:extLst>
          </p:cNvPr>
          <p:cNvSpPr txBox="1"/>
          <p:nvPr/>
        </p:nvSpPr>
        <p:spPr>
          <a:xfrm>
            <a:off x="5545862" y="5766445"/>
            <a:ext cx="6646138" cy="523220"/>
          </a:xfrm>
          <a:prstGeom prst="rect">
            <a:avLst/>
          </a:prstGeom>
          <a:noFill/>
        </p:spPr>
        <p:txBody>
          <a:bodyPr wrap="square" rtlCol="0">
            <a:spAutoFit/>
          </a:bodyPr>
          <a:lstStyle/>
          <a:p>
            <a:pPr>
              <a:spcAft>
                <a:spcPts val="3000"/>
              </a:spcAft>
            </a:pPr>
            <a:r>
              <a:rPr lang="en-US" sz="2800" b="1" dirty="0">
                <a:latin typeface="Source Sans Pro" panose="020B0503030403020204" pitchFamily="34" charset="0"/>
                <a:ea typeface="Source Sans Pro" panose="020B0503030403020204" pitchFamily="34" charset="0"/>
              </a:rPr>
              <a:t>The Jew’s rejection broke Paul’s heart!   </a:t>
            </a:r>
          </a:p>
        </p:txBody>
      </p:sp>
    </p:spTree>
    <p:extLst>
      <p:ext uri="{BB962C8B-B14F-4D97-AF65-F5344CB8AC3E}">
        <p14:creationId xmlns:p14="http://schemas.microsoft.com/office/powerpoint/2010/main" val="130228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1173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9:6-13</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324109"/>
            <a:ext cx="5000196" cy="550150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But it is not as though the word of God has failed</a:t>
            </a:r>
            <a:r>
              <a:rPr kumimoji="0" lang="en-US" sz="185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 For they are not all Israel who are descended from Israel; nor are they all children because they are Abraham’s descendants, but: “through Isaac your descendants will be named.” That is, it is not the children of the flesh who are children of God, but the children of the promise are regarded as descendants. For this is the word of promise: “At this time I will come, and Sarah shall have a son.” And not only this, but there was Rebekah also, when she had conceived twins by one man, our father Isaac;  for though the twins were not yet born and had not done anything good or bad, so that God’s purpose according to His choice would stand, not because of works but because of Him who calls, it was said to her, “The older will serve the younger.” Just as it is written, “Jacob I loved, but Esau I hated.”</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Word did not fail, Israel Failed!</a:t>
            </a:r>
          </a:p>
        </p:txBody>
      </p:sp>
    </p:spTree>
    <p:extLst>
      <p:ext uri="{BB962C8B-B14F-4D97-AF65-F5344CB8AC3E}">
        <p14:creationId xmlns:p14="http://schemas.microsoft.com/office/powerpoint/2010/main" val="227911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11733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9:6-13</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324109"/>
            <a:ext cx="5000196" cy="550150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But it is not as though the word of God has failed</a:t>
            </a:r>
            <a:r>
              <a:rPr kumimoji="0" lang="en-US" sz="185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 For they are not all Israel who are descended from Israel; nor are they all children because they are Abraham’s descendants, but: “through Isaac your descendants will be named.” That is, it is not the children of the flesh who are children of God, but the children of the promise are regarded as descendants. For this is the word of promise: “At this time I will come, and Sarah shall have a son.” And not only this, but there was Rebekah also, when she had conceived twins by one man, our father Isaac;  for though the twins were not yet born and had not done anything good or bad, so that God’s purpose according to His choice would stand, not because of works but because of Him who calls, it was said to her, “The older will serve the younger.” Just as it is written, “Jacob I loved, but Esau I hated.”</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Word did not fail, Israel Failed!</a:t>
            </a:r>
          </a:p>
        </p:txBody>
      </p:sp>
      <p:sp>
        <p:nvSpPr>
          <p:cNvPr id="4" name="TextBox 3">
            <a:extLst>
              <a:ext uri="{FF2B5EF4-FFF2-40B4-BE49-F238E27FC236}">
                <a16:creationId xmlns:a16="http://schemas.microsoft.com/office/drawing/2014/main" id="{52DA2337-83C6-0375-6BA9-12E37A2DF3BB}"/>
              </a:ext>
            </a:extLst>
          </p:cNvPr>
          <p:cNvSpPr txBox="1"/>
          <p:nvPr/>
        </p:nvSpPr>
        <p:spPr>
          <a:xfrm>
            <a:off x="5481854" y="2214283"/>
            <a:ext cx="6646138"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Not the Children of Flesh, But Children of Promise </a:t>
            </a:r>
          </a:p>
          <a:p>
            <a:pPr marL="457200" marR="0" lvl="0" indent="-457200" algn="l" defTabSz="914400" rtl="0" eaLnBrk="1" fontAlgn="auto" latinLnBrk="0" hangingPunct="1">
              <a:lnSpc>
                <a:spcPct val="100000"/>
              </a:lnSpc>
              <a:spcBef>
                <a:spcPts val="0"/>
              </a:spcBef>
              <a:spcAft>
                <a:spcPts val="60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Isaac &amp; Ishmael (9:7-9)</a:t>
            </a:r>
          </a:p>
          <a:p>
            <a:pPr marL="457200" marR="0" lvl="0" indent="-457200" algn="l" defTabSz="914400" rtl="0" eaLnBrk="1" fontAlgn="auto" latinLnBrk="0" hangingPunct="1">
              <a:lnSpc>
                <a:spcPct val="100000"/>
              </a:lnSpc>
              <a:spcBef>
                <a:spcPts val="0"/>
              </a:spcBef>
              <a:spcAft>
                <a:spcPts val="600"/>
              </a:spcAft>
              <a:buClrTx/>
              <a:buSzTx/>
              <a:buFontTx/>
              <a:buChar char="-"/>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Jacob &amp; Esau (9:10-13)</a:t>
            </a:r>
          </a:p>
        </p:txBody>
      </p:sp>
    </p:spTree>
    <p:extLst>
      <p:ext uri="{BB962C8B-B14F-4D97-AF65-F5344CB8AC3E}">
        <p14:creationId xmlns:p14="http://schemas.microsoft.com/office/powerpoint/2010/main" val="358498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5283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9:14-18</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395983"/>
            <a:ext cx="5000196" cy="51706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What shall we say then? </a:t>
            </a:r>
            <a:r>
              <a:rPr kumimoji="0" lang="en-US" sz="22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There is no injustice with God, is there? </a:t>
            </a:r>
            <a:r>
              <a:rPr kumimoji="0" lang="en-US" sz="22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May it never be! For He says to Moses, “I will have mercy on whom I have mercy, and I will have compassion on whom I have compassion.”  So then it does not depend on the man who wills or the man who runs, but on God who has mercy.  For the Scripture says to Pharaoh, “For this very purpose I raised you up, to demonstrate My power in you, and that My name might be proclaimed throughout the whole earth.”  So then He has mercy on whom He desires, and He hardens whom He desires.</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lang="en-US" sz="2800" b="1" dirty="0">
                <a:solidFill>
                  <a:prstClr val="black"/>
                </a:solidFill>
                <a:latin typeface="Source Sans Pro" panose="020B0503030403020204" pitchFamily="34" charset="0"/>
                <a:ea typeface="Source Sans Pro" panose="020B0503030403020204" pitchFamily="34" charset="0"/>
              </a:rPr>
              <a:t>Is God “UNJUST?”  May it never be! </a:t>
            </a:r>
            <a:endPar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80794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95D7D1-8A21-7562-AD84-8D565207ED05}"/>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C938761-842D-DF30-9BE2-A958EA0C1BB0}"/>
              </a:ext>
            </a:extLst>
          </p:cNvPr>
          <p:cNvSpPr txBox="1"/>
          <p:nvPr/>
        </p:nvSpPr>
        <p:spPr>
          <a:xfrm>
            <a:off x="633774" y="400779"/>
            <a:ext cx="45283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ucherie Block" panose="02000506000000020004" pitchFamily="2" charset="0"/>
                <a:ea typeface="+mn-ea"/>
                <a:cs typeface="+mn-cs"/>
              </a:rPr>
              <a:t>Romans 9:14-18</a:t>
            </a:r>
            <a:endParaRPr kumimoji="0" 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endParaRPr>
          </a:p>
        </p:txBody>
      </p:sp>
      <p:sp>
        <p:nvSpPr>
          <p:cNvPr id="7" name="TextBox 6">
            <a:extLst>
              <a:ext uri="{FF2B5EF4-FFF2-40B4-BE49-F238E27FC236}">
                <a16:creationId xmlns:a16="http://schemas.microsoft.com/office/drawing/2014/main" id="{713223A3-D611-A389-38B2-E1E4CD8E1102}"/>
              </a:ext>
            </a:extLst>
          </p:cNvPr>
          <p:cNvSpPr txBox="1"/>
          <p:nvPr/>
        </p:nvSpPr>
        <p:spPr>
          <a:xfrm>
            <a:off x="161890" y="1395983"/>
            <a:ext cx="5000196" cy="51706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What shall we say then? </a:t>
            </a:r>
            <a:r>
              <a:rPr kumimoji="0" lang="en-US" sz="22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There is no injustice with God, is there? </a:t>
            </a:r>
            <a:r>
              <a:rPr kumimoji="0" lang="en-US" sz="22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May it never be! For He says to Moses, “I will have mercy on whom I have mercy, and I will have compassion on whom I have compassion.”  So then it does not depend on the man who wills or the man who runs, but on God who has mercy.  For the Scripture says to Pharaoh, “For this very purpose I raised you up, to demonstrate My power in you, and that My name might be proclaimed throughout the whole earth.”  So then He has mercy on whom He desires, and He hardens whom He desires.</a:t>
            </a:r>
          </a:p>
        </p:txBody>
      </p:sp>
      <p:sp>
        <p:nvSpPr>
          <p:cNvPr id="12" name="TextBox 11">
            <a:extLst>
              <a:ext uri="{FF2B5EF4-FFF2-40B4-BE49-F238E27FC236}">
                <a16:creationId xmlns:a16="http://schemas.microsoft.com/office/drawing/2014/main" id="{150BFCBE-4C37-1E0E-BF9A-0F2F1E6C6606}"/>
              </a:ext>
            </a:extLst>
          </p:cNvPr>
          <p:cNvSpPr txBox="1"/>
          <p:nvPr/>
        </p:nvSpPr>
        <p:spPr>
          <a:xfrm>
            <a:off x="5162086" y="477723"/>
            <a:ext cx="696590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Boucherie Block" panose="02000506000000020004" pitchFamily="2" charset="0"/>
                <a:ea typeface="+mn-ea"/>
                <a:cs typeface="+mn-cs"/>
              </a:rPr>
              <a:t>God’s sovereign choice</a:t>
            </a:r>
          </a:p>
        </p:txBody>
      </p:sp>
      <p:sp>
        <p:nvSpPr>
          <p:cNvPr id="14" name="TextBox 13">
            <a:extLst>
              <a:ext uri="{FF2B5EF4-FFF2-40B4-BE49-F238E27FC236}">
                <a16:creationId xmlns:a16="http://schemas.microsoft.com/office/drawing/2014/main" id="{4DE8EDB9-FDE1-36D0-9BDE-BAE698C789B9}"/>
              </a:ext>
            </a:extLst>
          </p:cNvPr>
          <p:cNvSpPr txBox="1"/>
          <p:nvPr/>
        </p:nvSpPr>
        <p:spPr>
          <a:xfrm>
            <a:off x="5481854" y="1345446"/>
            <a:ext cx="66461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Is God “UNJUST?”  May it never be! </a:t>
            </a:r>
          </a:p>
        </p:txBody>
      </p:sp>
      <p:sp>
        <p:nvSpPr>
          <p:cNvPr id="4" name="TextBox 3">
            <a:extLst>
              <a:ext uri="{FF2B5EF4-FFF2-40B4-BE49-F238E27FC236}">
                <a16:creationId xmlns:a16="http://schemas.microsoft.com/office/drawing/2014/main" id="{52DA2337-83C6-0375-6BA9-12E37A2DF3BB}"/>
              </a:ext>
            </a:extLst>
          </p:cNvPr>
          <p:cNvSpPr txBox="1"/>
          <p:nvPr/>
        </p:nvSpPr>
        <p:spPr>
          <a:xfrm>
            <a:off x="5463660" y="2230176"/>
            <a:ext cx="6646138"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Mercy – Moses (Ex. 33:12-19)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God’s Justice – Pharaoh (Ex. 9:13-17) </a:t>
            </a:r>
          </a:p>
        </p:txBody>
      </p:sp>
    </p:spTree>
    <p:extLst>
      <p:ext uri="{BB962C8B-B14F-4D97-AF65-F5344CB8AC3E}">
        <p14:creationId xmlns:p14="http://schemas.microsoft.com/office/powerpoint/2010/main" val="34750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1633</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Boucherie Block</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Woody McClendon</cp:lastModifiedBy>
  <cp:revision>32</cp:revision>
  <dcterms:created xsi:type="dcterms:W3CDTF">2024-01-02T12:56:27Z</dcterms:created>
  <dcterms:modified xsi:type="dcterms:W3CDTF">2024-02-21T01:59:55Z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etDate">
    <vt:lpwstr>2024-01-15T12:16:19Z</vt:lpwstr>
  </property>
  <property fmtid="{D5CDD505-2E9C-101B-9397-08002B2CF9AE}" pid="4" name="MSIP_Label_fb5e2db6-eecf-4aa2-8fc3-174bf94bce19_Method">
    <vt:lpwstr>Standard</vt:lpwstr>
  </property>
  <property fmtid="{D5CDD505-2E9C-101B-9397-08002B2CF9AE}" pid="5" name="MSIP_Label_fb5e2db6-eecf-4aa2-8fc3-174bf94bce19_Name">
    <vt:lpwstr>fb5e2db6-eecf-4aa2-8fc3-174bf94bce19</vt:lpwstr>
  </property>
  <property fmtid="{D5CDD505-2E9C-101B-9397-08002B2CF9AE}" pid="6" name="MSIP_Label_fb5e2db6-eecf-4aa2-8fc3-174bf94bce19_SiteId">
    <vt:lpwstr>ceb177bf-013b-49ab-8a9c-4abce32afc1e</vt:lpwstr>
  </property>
  <property fmtid="{D5CDD505-2E9C-101B-9397-08002B2CF9AE}" pid="7" name="MSIP_Label_fb5e2db6-eecf-4aa2-8fc3-174bf94bce19_ActionId">
    <vt:lpwstr>589f4da0-5f5b-45a9-994d-7c1aa77f3893</vt:lpwstr>
  </property>
  <property fmtid="{D5CDD505-2E9C-101B-9397-08002B2CF9AE}" pid="8" name="MSIP_Label_fb5e2db6-eecf-4aa2-8fc3-174bf94bce1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Caterpillar: Confidential Green</vt:lpwstr>
  </property>
</Properties>
</file>