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57" r:id="rId2"/>
    <p:sldId id="261" r:id="rId3"/>
    <p:sldId id="268" r:id="rId4"/>
    <p:sldId id="269" r:id="rId5"/>
  </p:sldIdLst>
  <p:sldSz cx="12192000" cy="6858000"/>
  <p:notesSz cx="6858000" cy="9144000"/>
  <p:embeddedFontLst>
    <p:embeddedFont>
      <p:font typeface="Boucherie Block" panose="02000506000000020004" pitchFamily="2" charset="0"/>
      <p:regular r:id="rId7"/>
      <p:bold r:id="rId8"/>
      <p:italic r:id="rId9"/>
    </p:embeddedFont>
    <p:embeddedFont>
      <p:font typeface="Source Sans Pro" panose="020B050303040302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0" autoAdjust="0"/>
    <p:restoredTop sz="94660"/>
  </p:normalViewPr>
  <p:slideViewPr>
    <p:cSldViewPr snapToGrid="0">
      <p:cViewPr varScale="1">
        <p:scale>
          <a:sx n="62" d="100"/>
          <a:sy n="62" d="100"/>
        </p:scale>
        <p:origin x="6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A0411-C24A-4942-916B-020D9EF1099C}"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045F9-B36D-423F-B0D6-AEE779C5D2E6}" type="slidenum">
              <a:rPr lang="en-US" smtClean="0"/>
              <a:t>‹#›</a:t>
            </a:fld>
            <a:endParaRPr lang="en-US"/>
          </a:p>
        </p:txBody>
      </p:sp>
    </p:spTree>
    <p:extLst>
      <p:ext uri="{BB962C8B-B14F-4D97-AF65-F5344CB8AC3E}">
        <p14:creationId xmlns:p14="http://schemas.microsoft.com/office/powerpoint/2010/main" val="72985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045F9-B36D-423F-B0D6-AEE779C5D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6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045F9-B36D-423F-B0D6-AEE779C5D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67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3/3/2024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3/3/2024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
        <p:nvSpPr>
          <p:cNvPr id="8" name="TextBox 7">
            <a:extLst>
              <a:ext uri="{FF2B5EF4-FFF2-40B4-BE49-F238E27FC236}">
                <a16:creationId xmlns:a16="http://schemas.microsoft.com/office/drawing/2014/main" id="{6A73A175-72E2-56CC-E171-0DA86E6CB280}"/>
              </a:ext>
            </a:extLst>
          </p:cNvPr>
          <p:cNvSpPr txBox="1"/>
          <p:nvPr userDrawn="1">
            <p:extLst>
              <p:ext uri="{1162E1C5-73C7-4A58-AE30-91384D911F3F}">
                <p184:classification xmlns:p184="http://schemas.microsoft.com/office/powerpoint/2018/4/main" val="ftr"/>
              </p:ext>
            </p:extLst>
          </p:nvPr>
        </p:nvSpPr>
        <p:spPr>
          <a:xfrm>
            <a:off x="0" y="6705600"/>
            <a:ext cx="1598613" cy="152400"/>
          </a:xfrm>
          <a:prstGeom prst="rect">
            <a:avLst/>
          </a:prstGeom>
        </p:spPr>
        <p:txBody>
          <a:bodyPr horzOverflow="overflow" lIns="0" tIns="0" rIns="0" bIns="0">
            <a:spAutoFit/>
          </a:bodyPr>
          <a:lstStyle/>
          <a:p>
            <a:pPr algn="l"/>
            <a:r>
              <a:rPr lang="en-US" sz="1000">
                <a:solidFill>
                  <a:srgbClr val="737373"/>
                </a:solidFill>
                <a:latin typeface="Calibri" panose="020F0502020204030204" pitchFamily="34" charset="0"/>
                <a:cs typeface="Calibri" panose="020F0502020204030204" pitchFamily="34" charset="0"/>
              </a:rPr>
              <a:t>Caterpillar: Confidential Green</a:t>
            </a:r>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782613" y="4335517"/>
            <a:ext cx="6308223"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Chapter 11:1-15</a:t>
            </a:r>
          </a:p>
        </p:txBody>
      </p:sp>
    </p:spTree>
    <p:extLst>
      <p:ext uri="{BB962C8B-B14F-4D97-AF65-F5344CB8AC3E}">
        <p14:creationId xmlns:p14="http://schemas.microsoft.com/office/powerpoint/2010/main" val="181927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287151-4B11-E62B-07E1-503247181A09}"/>
              </a:ext>
            </a:extLst>
          </p:cNvPr>
          <p:cNvSpPr txBox="1"/>
          <p:nvPr/>
        </p:nvSpPr>
        <p:spPr>
          <a:xfrm>
            <a:off x="725214" y="606972"/>
            <a:ext cx="8521262"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latin typeface="Boucherie Block" panose="02000506000000020004" pitchFamily="2" charset="0"/>
              </a:rPr>
              <a:t>Sections of </a:t>
            </a:r>
            <a:r>
              <a:rPr lang="en-US" sz="5400" dirty="0">
                <a:solidFill>
                  <a:srgbClr val="C00000"/>
                </a:solidFill>
                <a:effectLst>
                  <a:outerShdw blurRad="38100" dist="38100" dir="2700000" algn="tl">
                    <a:srgbClr val="000000">
                      <a:alpha val="43137"/>
                    </a:srgbClr>
                  </a:outerShdw>
                </a:effectLst>
                <a:latin typeface="Boucherie Block" panose="02000506000000020004" pitchFamily="2" charset="0"/>
              </a:rPr>
              <a:t>Romans</a:t>
            </a:r>
          </a:p>
        </p:txBody>
      </p:sp>
      <p:sp>
        <p:nvSpPr>
          <p:cNvPr id="4" name="Rectangle 3">
            <a:extLst>
              <a:ext uri="{FF2B5EF4-FFF2-40B4-BE49-F238E27FC236}">
                <a16:creationId xmlns:a16="http://schemas.microsoft.com/office/drawing/2014/main" id="{D3C5668B-9417-F40E-8E10-F36F2655DA34}"/>
              </a:ext>
            </a:extLst>
          </p:cNvPr>
          <p:cNvSpPr/>
          <p:nvPr/>
        </p:nvSpPr>
        <p:spPr>
          <a:xfrm>
            <a:off x="0" y="1797269"/>
            <a:ext cx="575441" cy="76457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D9F054-F04C-E598-3BAD-70E9FA5F6845}"/>
              </a:ext>
            </a:extLst>
          </p:cNvPr>
          <p:cNvSpPr txBox="1"/>
          <p:nvPr/>
        </p:nvSpPr>
        <p:spPr>
          <a:xfrm>
            <a:off x="796158" y="1836575"/>
            <a:ext cx="9262242"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Man’s</a:t>
            </a:r>
            <a:r>
              <a:rPr lang="en-US" sz="3600" b="1" dirty="0">
                <a:latin typeface="Source Sans Pro" panose="020B0503030403020204" pitchFamily="34" charset="0"/>
                <a:ea typeface="Source Sans Pro" panose="020B0503030403020204" pitchFamily="34" charset="0"/>
              </a:rPr>
              <a:t> </a:t>
            </a:r>
            <a:r>
              <a:rPr lang="en-US" sz="3600" b="1" dirty="0">
                <a:solidFill>
                  <a:schemeClr val="bg2">
                    <a:lumMod val="50000"/>
                  </a:schemeClr>
                </a:solidFill>
                <a:latin typeface="Source Sans Pro" panose="020B0503030403020204" pitchFamily="34" charset="0"/>
                <a:ea typeface="Source Sans Pro" panose="020B0503030403020204" pitchFamily="34" charset="0"/>
              </a:rPr>
              <a:t>Unrighteousness</a:t>
            </a:r>
            <a:r>
              <a:rPr lang="en-US" sz="3600" b="1" dirty="0">
                <a:latin typeface="Source Sans Pro" panose="020B0503030403020204" pitchFamily="34" charset="0"/>
                <a:ea typeface="Source Sans Pro" panose="020B0503030403020204" pitchFamily="34" charset="0"/>
              </a:rPr>
              <a:t>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1-3)</a:t>
            </a:r>
          </a:p>
        </p:txBody>
      </p:sp>
      <p:sp>
        <p:nvSpPr>
          <p:cNvPr id="15" name="TextBox 14">
            <a:extLst>
              <a:ext uri="{FF2B5EF4-FFF2-40B4-BE49-F238E27FC236}">
                <a16:creationId xmlns:a16="http://schemas.microsoft.com/office/drawing/2014/main" id="{3A9BEAB5-2404-9805-69F5-099F64EF2961}"/>
              </a:ext>
            </a:extLst>
          </p:cNvPr>
          <p:cNvSpPr txBox="1"/>
          <p:nvPr/>
        </p:nvSpPr>
        <p:spPr>
          <a:xfrm>
            <a:off x="796158" y="2778605"/>
            <a:ext cx="9262242"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God’s</a:t>
            </a:r>
            <a:r>
              <a:rPr lang="en-US" sz="3600" b="1" dirty="0">
                <a:latin typeface="Source Sans Pro" panose="020B0503030403020204" pitchFamily="34" charset="0"/>
                <a:ea typeface="Source Sans Pro" panose="020B0503030403020204" pitchFamily="34" charset="0"/>
              </a:rPr>
              <a:t> </a:t>
            </a:r>
            <a:r>
              <a:rPr lang="en-US" sz="3600" b="1" dirty="0">
                <a:solidFill>
                  <a:schemeClr val="bg2">
                    <a:lumMod val="50000"/>
                  </a:schemeClr>
                </a:solidFill>
                <a:latin typeface="Source Sans Pro" panose="020B0503030403020204" pitchFamily="34" charset="0"/>
                <a:ea typeface="Source Sans Pro" panose="020B0503030403020204" pitchFamily="34" charset="0"/>
              </a:rPr>
              <a:t>Righteousness</a:t>
            </a:r>
            <a:r>
              <a:rPr lang="en-US" sz="3600" b="1" dirty="0">
                <a:latin typeface="Source Sans Pro" panose="020B0503030403020204" pitchFamily="34" charset="0"/>
                <a:ea typeface="Source Sans Pro" panose="020B0503030403020204" pitchFamily="34" charset="0"/>
              </a:rPr>
              <a:t>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4-5)</a:t>
            </a:r>
          </a:p>
        </p:txBody>
      </p:sp>
      <p:sp>
        <p:nvSpPr>
          <p:cNvPr id="16" name="TextBox 15">
            <a:extLst>
              <a:ext uri="{FF2B5EF4-FFF2-40B4-BE49-F238E27FC236}">
                <a16:creationId xmlns:a16="http://schemas.microsoft.com/office/drawing/2014/main" id="{2E64ACB6-E4AA-7D91-5A2C-FFB094C8C2A9}"/>
              </a:ext>
            </a:extLst>
          </p:cNvPr>
          <p:cNvSpPr txBox="1"/>
          <p:nvPr/>
        </p:nvSpPr>
        <p:spPr>
          <a:xfrm>
            <a:off x="796158" y="3720635"/>
            <a:ext cx="9262242"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Man’s Response to God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6-8)</a:t>
            </a:r>
          </a:p>
        </p:txBody>
      </p:sp>
      <p:sp>
        <p:nvSpPr>
          <p:cNvPr id="17" name="TextBox 16">
            <a:extLst>
              <a:ext uri="{FF2B5EF4-FFF2-40B4-BE49-F238E27FC236}">
                <a16:creationId xmlns:a16="http://schemas.microsoft.com/office/drawing/2014/main" id="{2AC8C6D1-E47D-2E5B-9978-B083D6449204}"/>
              </a:ext>
            </a:extLst>
          </p:cNvPr>
          <p:cNvSpPr txBox="1"/>
          <p:nvPr/>
        </p:nvSpPr>
        <p:spPr>
          <a:xfrm>
            <a:off x="796158" y="4662665"/>
            <a:ext cx="9262242" cy="646331"/>
          </a:xfrm>
          <a:prstGeom prst="rect">
            <a:avLst/>
          </a:prstGeom>
          <a:noFill/>
        </p:spPr>
        <p:txBody>
          <a:bodyPr wrap="square" rtlCol="0">
            <a:spAutoFit/>
          </a:bodyPr>
          <a:lstStyle/>
          <a:p>
            <a:r>
              <a:rPr lang="en-US" sz="3600" b="1" dirty="0">
                <a:latin typeface="Source Sans Pro" panose="020B0503030403020204" pitchFamily="34" charset="0"/>
                <a:ea typeface="Source Sans Pro" panose="020B0503030403020204" pitchFamily="34" charset="0"/>
              </a:rPr>
              <a:t>Israel’s Relationship to God </a:t>
            </a:r>
            <a:r>
              <a:rPr lang="en-US" sz="3600" b="1" dirty="0">
                <a:solidFill>
                  <a:schemeClr val="bg2">
                    <a:lumMod val="25000"/>
                  </a:schemeClr>
                </a:solidFill>
                <a:latin typeface="Source Sans Pro" panose="020B0503030403020204" pitchFamily="34" charset="0"/>
                <a:ea typeface="Source Sans Pro" panose="020B0503030403020204" pitchFamily="34" charset="0"/>
              </a:rPr>
              <a:t>(Chapters 9-11)</a:t>
            </a:r>
          </a:p>
        </p:txBody>
      </p:sp>
      <p:sp>
        <p:nvSpPr>
          <p:cNvPr id="18" name="TextBox 17">
            <a:extLst>
              <a:ext uri="{FF2B5EF4-FFF2-40B4-BE49-F238E27FC236}">
                <a16:creationId xmlns:a16="http://schemas.microsoft.com/office/drawing/2014/main" id="{CE581A83-640D-F3B6-AF3C-EB7EA4947F84}"/>
              </a:ext>
            </a:extLst>
          </p:cNvPr>
          <p:cNvSpPr txBox="1"/>
          <p:nvPr/>
        </p:nvSpPr>
        <p:spPr>
          <a:xfrm>
            <a:off x="796158" y="5604697"/>
            <a:ext cx="10507718"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Our Relationship with Each Other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12-16)</a:t>
            </a:r>
          </a:p>
        </p:txBody>
      </p:sp>
      <p:sp>
        <p:nvSpPr>
          <p:cNvPr id="19" name="Rectangle 18">
            <a:extLst>
              <a:ext uri="{FF2B5EF4-FFF2-40B4-BE49-F238E27FC236}">
                <a16:creationId xmlns:a16="http://schemas.microsoft.com/office/drawing/2014/main" id="{DCD69CBB-0F39-086B-A554-7A16E9C94962}"/>
              </a:ext>
            </a:extLst>
          </p:cNvPr>
          <p:cNvSpPr/>
          <p:nvPr/>
        </p:nvSpPr>
        <p:spPr>
          <a:xfrm>
            <a:off x="0" y="2719484"/>
            <a:ext cx="575441" cy="764572"/>
          </a:xfrm>
          <a:prstGeom prst="rect">
            <a:avLst/>
          </a:prstGeom>
          <a:solidFill>
            <a:srgbClr val="92D05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8A1451-C87B-C052-76F0-9518AF0C3891}"/>
              </a:ext>
            </a:extLst>
          </p:cNvPr>
          <p:cNvSpPr/>
          <p:nvPr/>
        </p:nvSpPr>
        <p:spPr>
          <a:xfrm>
            <a:off x="0" y="3661514"/>
            <a:ext cx="575441" cy="764572"/>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510D02-B1D8-C622-28A9-CB548186121D}"/>
              </a:ext>
            </a:extLst>
          </p:cNvPr>
          <p:cNvSpPr/>
          <p:nvPr/>
        </p:nvSpPr>
        <p:spPr>
          <a:xfrm>
            <a:off x="0" y="4603544"/>
            <a:ext cx="575441" cy="764572"/>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74D89C-D171-A3B5-B4B6-8A6ADB7DBBD2}"/>
              </a:ext>
            </a:extLst>
          </p:cNvPr>
          <p:cNvSpPr/>
          <p:nvPr/>
        </p:nvSpPr>
        <p:spPr>
          <a:xfrm>
            <a:off x="0" y="5541472"/>
            <a:ext cx="575441" cy="764572"/>
          </a:xfrm>
          <a:prstGeom prst="rect">
            <a:avLst/>
          </a:prstGeom>
          <a:solidFill>
            <a:schemeClr val="tx2">
              <a:lumMod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1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362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11:1-6</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75415" y="1324109"/>
            <a:ext cx="5165888" cy="532453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I say then, God has not rejected His people, has He? May it never be! For I too am an Israelite, a descendant of Abraham, of the tribe of Benjamin. God has not rejected His people whom He foreknew. Or do you not know what the Scripture says in the passage about Elijah, how he pleads with God against Israel? “Lord, they have killed Your prophets, they have torn down Your altars, and I alone am left, and they are seeking my life.” But what is the divine response to him? “I have kept for Myself seven thousand men who have not bowed the knee to Baal.” In the same way then, there has also come to be at the present time a remnant according to God’s gracious choice. But if it is by grace, it is no longer on the basis of works, otherwise grace is no longer grace.</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 has not rejected his people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523728"/>
            <a:ext cx="65482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Evidences that God hasn’t rejected His People:</a:t>
            </a:r>
          </a:p>
        </p:txBody>
      </p:sp>
      <p:sp>
        <p:nvSpPr>
          <p:cNvPr id="9" name="TextBox 8">
            <a:extLst>
              <a:ext uri="{FF2B5EF4-FFF2-40B4-BE49-F238E27FC236}">
                <a16:creationId xmlns:a16="http://schemas.microsoft.com/office/drawing/2014/main" id="{B3343E8A-9AFC-A0F6-ECF3-442E36B8D3B1}"/>
              </a:ext>
            </a:extLst>
          </p:cNvPr>
          <p:cNvSpPr txBox="1"/>
          <p:nvPr/>
        </p:nvSpPr>
        <p:spPr>
          <a:xfrm>
            <a:off x="5442523" y="3824362"/>
            <a:ext cx="654825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2. Historical </a:t>
            </a: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Evidence – Prophet Elijah</a:t>
            </a:r>
            <a:r>
              <a:rPr lang="en-US" sz="2400" b="1" dirty="0">
                <a:solidFill>
                  <a:prstClr val="black"/>
                </a:solidFill>
                <a:latin typeface="Source Sans Pro" panose="020B0503030403020204" pitchFamily="34" charset="0"/>
                <a:ea typeface="Source Sans Pro" panose="020B0503030403020204" pitchFamily="34" charset="0"/>
              </a:rPr>
              <a:t>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   -  1 Kings 19:1-4</a:t>
            </a:r>
            <a:endPar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5" name="TextBox 14">
            <a:extLst>
              <a:ext uri="{FF2B5EF4-FFF2-40B4-BE49-F238E27FC236}">
                <a16:creationId xmlns:a16="http://schemas.microsoft.com/office/drawing/2014/main" id="{51CC87AC-F386-637E-8840-EB03C70016BC}"/>
              </a:ext>
            </a:extLst>
          </p:cNvPr>
          <p:cNvSpPr txBox="1"/>
          <p:nvPr/>
        </p:nvSpPr>
        <p:spPr>
          <a:xfrm>
            <a:off x="5481854" y="2385067"/>
            <a:ext cx="654825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1. Personal </a:t>
            </a: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Evidence - Paul himself</a:t>
            </a:r>
            <a:r>
              <a:rPr lang="en-US" sz="2400" b="1" dirty="0">
                <a:solidFill>
                  <a:prstClr val="black"/>
                </a:solidFill>
                <a:latin typeface="Source Sans Pro" panose="020B0503030403020204" pitchFamily="34" charset="0"/>
                <a:ea typeface="Source Sans Pro" panose="020B0503030403020204" pitchFamily="34" charset="0"/>
              </a:rPr>
              <a:t>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   -  1 Tim. 1:12-14; Psa. 94:14; 1 Sam. 12:22</a:t>
            </a:r>
            <a:endPar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6" name="TextBox 15">
            <a:extLst>
              <a:ext uri="{FF2B5EF4-FFF2-40B4-BE49-F238E27FC236}">
                <a16:creationId xmlns:a16="http://schemas.microsoft.com/office/drawing/2014/main" id="{CD1D5913-7C27-A5F0-9D80-1B9E85212BFA}"/>
              </a:ext>
            </a:extLst>
          </p:cNvPr>
          <p:cNvSpPr txBox="1"/>
          <p:nvPr/>
        </p:nvSpPr>
        <p:spPr>
          <a:xfrm>
            <a:off x="5481854" y="5263657"/>
            <a:ext cx="66347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3. Concluding Evidence – God’s Gracious Remnant</a:t>
            </a:r>
            <a:endPar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5354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362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11:7-15</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64008" y="1271855"/>
            <a:ext cx="5255956" cy="558614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What then? What Israel is seeking, it has not obtained, but those who were chosen obtained it, and the rest were hardened; just as it is written, “God gave them a spirit of stupor, Eyes to see not and ears to hear not, Down to this very day.”  And David says, “Let their table become a snare and a trap, And a stumbling block and a retribution to them.  “Let their eyes be darkened to see not and bend their backs forever.” I say then, they did not stumble so as to fall, did they? May it never be! But by their transgression salvation has come to the Gentiles, to make them jealous. Now if their transgression is riches for the world and their failure is riches for the Gentiles, how much more will their fulfillment be!  </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Israel’s rejection - gentile’s gain</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601777"/>
            <a:ext cx="65482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V.7 – What was Israel seeking that they did not obtain?  </a:t>
            </a: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Acts 26:6-7; Rom. 9:31</a:t>
            </a:r>
          </a:p>
        </p:txBody>
      </p:sp>
      <p:sp>
        <p:nvSpPr>
          <p:cNvPr id="9" name="TextBox 8">
            <a:extLst>
              <a:ext uri="{FF2B5EF4-FFF2-40B4-BE49-F238E27FC236}">
                <a16:creationId xmlns:a16="http://schemas.microsoft.com/office/drawing/2014/main" id="{B3343E8A-9AFC-A0F6-ECF3-442E36B8D3B1}"/>
              </a:ext>
            </a:extLst>
          </p:cNvPr>
          <p:cNvSpPr txBox="1"/>
          <p:nvPr/>
        </p:nvSpPr>
        <p:spPr>
          <a:xfrm>
            <a:off x="5610922" y="4360217"/>
            <a:ext cx="6320505"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Ultimate Purpose for Jews Hardening – “Gospel Jealousy”</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dirty="0">
                <a:solidFill>
                  <a:prstClr val="black"/>
                </a:solidFill>
                <a:latin typeface="Source Sans Pro" panose="020B0503030403020204" pitchFamily="34" charset="0"/>
                <a:ea typeface="Source Sans Pro" panose="020B0503030403020204" pitchFamily="34" charset="0"/>
              </a:rPr>
              <a:t>   - 1 Cor. 1:21; 1 Cor. 9:19-23;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   - “Reconciliation of the World” (v.15)</a:t>
            </a:r>
          </a:p>
        </p:txBody>
      </p:sp>
      <p:sp>
        <p:nvSpPr>
          <p:cNvPr id="15" name="TextBox 14">
            <a:extLst>
              <a:ext uri="{FF2B5EF4-FFF2-40B4-BE49-F238E27FC236}">
                <a16:creationId xmlns:a16="http://schemas.microsoft.com/office/drawing/2014/main" id="{51CC87AC-F386-637E-8840-EB03C70016BC}"/>
              </a:ext>
            </a:extLst>
          </p:cNvPr>
          <p:cNvSpPr txBox="1"/>
          <p:nvPr/>
        </p:nvSpPr>
        <p:spPr>
          <a:xfrm>
            <a:off x="5610922" y="2904053"/>
            <a:ext cx="6062367"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Hardening Foretold: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   -  Deut. 29:4; Isa. 29:10; Psa. 69:22-23</a:t>
            </a:r>
          </a:p>
        </p:txBody>
      </p:sp>
    </p:spTree>
    <p:extLst>
      <p:ext uri="{BB962C8B-B14F-4D97-AF65-F5344CB8AC3E}">
        <p14:creationId xmlns:p14="http://schemas.microsoft.com/office/powerpoint/2010/main" val="153353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3466</TotalTime>
  <Words>517</Words>
  <Application>Microsoft Office PowerPoint</Application>
  <PresentationFormat>Widescreen</PresentationFormat>
  <Paragraphs>27</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Boucherie Block</vt:lpstr>
      <vt:lpstr>Calibri</vt:lpstr>
      <vt:lpstr>Source Sans Pro</vt:lpstr>
      <vt:lpstr>Arial</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Valerie McClendon</cp:lastModifiedBy>
  <cp:revision>44</cp:revision>
  <dcterms:created xsi:type="dcterms:W3CDTF">2024-01-02T12:56:27Z</dcterms:created>
  <dcterms:modified xsi:type="dcterms:W3CDTF">2024-03-03T11:44:18Z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2024-01-15T12:16:19Z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589f4da0-5f5b-45a9-994d-7c1aa77f3893</vt:lpwstr>
  </property>
  <property fmtid="{D5CDD505-2E9C-101B-9397-08002B2CF9AE}" pid="8" name="MSIP_Label_fb5e2db6-eecf-4aa2-8fc3-174bf94bce1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Caterpillar: Confidential Green</vt:lpwstr>
  </property>
</Properties>
</file>